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7" r:id="rId4"/>
    <p:sldId id="258" r:id="rId5"/>
    <p:sldId id="270" r:id="rId6"/>
    <p:sldId id="278" r:id="rId7"/>
    <p:sldId id="279" r:id="rId8"/>
    <p:sldId id="259" r:id="rId9"/>
    <p:sldId id="272" r:id="rId10"/>
    <p:sldId id="260" r:id="rId11"/>
    <p:sldId id="261" r:id="rId12"/>
    <p:sldId id="262" r:id="rId13"/>
    <p:sldId id="263" r:id="rId14"/>
    <p:sldId id="281" r:id="rId15"/>
    <p:sldId id="264" r:id="rId16"/>
    <p:sldId id="265" r:id="rId17"/>
    <p:sldId id="274" r:id="rId18"/>
    <p:sldId id="275" r:id="rId19"/>
    <p:sldId id="276" r:id="rId20"/>
    <p:sldId id="280" r:id="rId21"/>
    <p:sldId id="269"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22A5B-B124-C20A-64A4-5C2E9ED784A3}" v="2" dt="2025-05-02T16:46:02.933"/>
    <p1510:client id="{D11934C4-0855-5F24-E082-01E3A3FA0D03}" v="145" dt="2025-05-04T03:03:58.9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04/05/2025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04/05/2025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04/05/2025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04/05/2025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04/05/2025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GuruPrasadAnanthaneni/Postal_AI_Ap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3"/>
            <a:ext cx="10363200" cy="1064498"/>
          </a:xfrm>
        </p:spPr>
        <p:txBody>
          <a:bodyPr/>
          <a:lstStyle/>
          <a:p>
            <a:r>
              <a:rPr lang="en-US" sz="2800" b="1">
                <a:latin typeface="Times New Roman" panose="02020603050405020304" pitchFamily="18" charset="0"/>
                <a:cs typeface="Times New Roman" panose="02020603050405020304" pitchFamily="18" charset="0"/>
              </a:rPr>
              <a:t>         AI-Powered Delivery Post Office Identification System</a:t>
            </a:r>
            <a:endParaRPr lang="en-GB"/>
          </a:p>
        </p:txBody>
      </p:sp>
      <p:sp>
        <p:nvSpPr>
          <p:cNvPr id="3" name="Subtitle 2"/>
          <p:cNvSpPr>
            <a:spLocks noGrp="1"/>
          </p:cNvSpPr>
          <p:nvPr>
            <p:ph type="subTitle" idx="1"/>
          </p:nvPr>
        </p:nvSpPr>
        <p:spPr>
          <a:xfrm>
            <a:off x="790469" y="2133601"/>
            <a:ext cx="3970594" cy="629919"/>
          </a:xfrm>
        </p:spPr>
        <p:txBody>
          <a:bodyPr/>
          <a:lstStyle/>
          <a:p>
            <a:pPr algn="l"/>
            <a:r>
              <a:rPr lang="en-GB"/>
              <a:t>Batch Number: CSE-G54</a:t>
            </a:r>
          </a:p>
          <a:p>
            <a:pPr algn="l"/>
            <a:endParaRPr lang="en-GB"/>
          </a:p>
        </p:txBody>
      </p:sp>
      <p:graphicFrame>
        <p:nvGraphicFramePr>
          <p:cNvPr id="4" name="Table 3"/>
          <p:cNvGraphicFramePr>
            <a:graphicFrameLocks noGrp="1"/>
          </p:cNvGraphicFramePr>
          <p:nvPr>
            <p:extLst>
              <p:ext uri="{D42A27DB-BD31-4B8C-83A1-F6EECF244321}">
                <p14:modId xmlns:p14="http://schemas.microsoft.com/office/powerpoint/2010/main" val="4277768437"/>
              </p:ext>
            </p:extLst>
          </p:nvPr>
        </p:nvGraphicFramePr>
        <p:xfrm>
          <a:off x="630904" y="3274141"/>
          <a:ext cx="5418666" cy="222504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b="1">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b="1">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800">
                <a:latin typeface="Verdana"/>
                <a:ea typeface="Verdana"/>
              </a:rPr>
              <a:t>Under the Supervision of,</a:t>
            </a:r>
          </a:p>
          <a:p>
            <a:endParaRPr lang="en-GB" sz="1800"/>
          </a:p>
          <a:p>
            <a:pPr algn="l"/>
            <a:r>
              <a:rPr lang="en-GB" sz="2200">
                <a:latin typeface="Verdana"/>
                <a:ea typeface="Verdana"/>
              </a:rPr>
              <a:t>Dr</a:t>
            </a:r>
            <a:r>
              <a:rPr lang="en-GB" sz="2200">
                <a:solidFill>
                  <a:srgbClr val="17375E"/>
                </a:solidFill>
                <a:latin typeface="Verdana"/>
                <a:ea typeface="Verdana"/>
                <a:sym typeface="Verdana"/>
              </a:rPr>
              <a:t>. </a:t>
            </a:r>
            <a:r>
              <a:rPr lang="en-GB" sz="2600" err="1">
                <a:solidFill>
                  <a:srgbClr val="17365D"/>
                </a:solidFill>
                <a:latin typeface="Cambria"/>
                <a:ea typeface="Cambria"/>
                <a:cs typeface="Verdana"/>
                <a:sym typeface="Verdana"/>
              </a:rPr>
              <a:t>Jayavadivel</a:t>
            </a:r>
            <a:r>
              <a:rPr lang="en-GB" sz="2600">
                <a:solidFill>
                  <a:srgbClr val="17365D"/>
                </a:solidFill>
                <a:latin typeface="Cambria"/>
                <a:ea typeface="Cambria"/>
                <a:cs typeface="Verdana"/>
                <a:sym typeface="Verdana"/>
              </a:rPr>
              <a:t> Ravi</a:t>
            </a:r>
            <a:endParaRPr lang="en-GB" sz="2600">
              <a:latin typeface="Cambria"/>
              <a:ea typeface="Cambria"/>
            </a:endParaRPr>
          </a:p>
          <a:p>
            <a:pPr algn="l"/>
            <a:r>
              <a:rPr lang="en-GB" sz="2200">
                <a:latin typeface="Verdana"/>
                <a:ea typeface="Verdana"/>
              </a:rPr>
              <a:t>Professor / Associate Professor / Assistant Professor</a:t>
            </a:r>
          </a:p>
          <a:p>
            <a:pPr algn="l"/>
            <a:r>
              <a:rPr lang="en-GB" sz="2200">
                <a:latin typeface="Verdana"/>
                <a:ea typeface="Verdana"/>
              </a:rPr>
              <a:t>School of Computer Science &amp; Engineering</a:t>
            </a:r>
          </a:p>
          <a:p>
            <a:pPr algn="l"/>
            <a:r>
              <a:rPr lang="en-GB" sz="2200">
                <a:latin typeface="Verdana"/>
                <a:ea typeface="Verdana"/>
              </a:rPr>
              <a:t>Presidency University</a:t>
            </a:r>
          </a:p>
          <a:p>
            <a:pPr algn="l"/>
            <a:endParaRPr lang="en-GB"/>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chor="t">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latin typeface="Verdana"/>
                <a:ea typeface="Verdana"/>
              </a:rPr>
              <a:t>PIP104 University Project-II</a:t>
            </a:r>
          </a:p>
          <a:p>
            <a:r>
              <a:rPr lang="en-GB" dirty="0">
                <a:latin typeface="Verdana"/>
                <a:ea typeface="Verdana"/>
              </a:rPr>
              <a:t>Final Review</a:t>
            </a:r>
            <a:endParaRPr lang="en-GB" dirty="0"/>
          </a:p>
        </p:txBody>
      </p:sp>
      <p:graphicFrame>
        <p:nvGraphicFramePr>
          <p:cNvPr id="8" name="Table 7">
            <a:extLst>
              <a:ext uri="{FF2B5EF4-FFF2-40B4-BE49-F238E27FC236}">
                <a16:creationId xmlns:a16="http://schemas.microsoft.com/office/drawing/2014/main" id="{F2B5EB87-26E8-6044-713D-A47E9C8996AA}"/>
              </a:ext>
            </a:extLst>
          </p:cNvPr>
          <p:cNvGraphicFramePr>
            <a:graphicFrameLocks noGrp="1"/>
          </p:cNvGraphicFramePr>
          <p:nvPr>
            <p:extLst>
              <p:ext uri="{D42A27DB-BD31-4B8C-83A1-F6EECF244321}">
                <p14:modId xmlns:p14="http://schemas.microsoft.com/office/powerpoint/2010/main" val="1321612620"/>
              </p:ext>
            </p:extLst>
          </p:nvPr>
        </p:nvGraphicFramePr>
        <p:xfrm>
          <a:off x="363357" y="3274140"/>
          <a:ext cx="5953760" cy="1854200"/>
        </p:xfrm>
        <a:graphic>
          <a:graphicData uri="http://schemas.openxmlformats.org/drawingml/2006/table">
            <a:tbl>
              <a:tblPr firstRow="1" bandRow="1">
                <a:tableStyleId>{5940675A-B579-460E-94D1-54222C63F5DA}</a:tableStyleId>
              </a:tblPr>
              <a:tblGrid>
                <a:gridCol w="2631440">
                  <a:extLst>
                    <a:ext uri="{9D8B030D-6E8A-4147-A177-3AD203B41FA5}">
                      <a16:colId xmlns:a16="http://schemas.microsoft.com/office/drawing/2014/main" val="1986829044"/>
                    </a:ext>
                  </a:extLst>
                </a:gridCol>
                <a:gridCol w="3322320">
                  <a:extLst>
                    <a:ext uri="{9D8B030D-6E8A-4147-A177-3AD203B41FA5}">
                      <a16:colId xmlns:a16="http://schemas.microsoft.com/office/drawing/2014/main" val="1380123858"/>
                    </a:ext>
                  </a:extLst>
                </a:gridCol>
              </a:tblGrid>
              <a:tr h="370840">
                <a:tc>
                  <a:txBody>
                    <a:bodyPr/>
                    <a:lstStyle/>
                    <a:p>
                      <a:endParaRPr lang="en-IN"/>
                    </a:p>
                  </a:txBody>
                  <a:tcPr/>
                </a:tc>
                <a:tc>
                  <a:txBody>
                    <a:bodyPr/>
                    <a:lstStyle/>
                    <a:p>
                      <a:endParaRPr lang="en-IN"/>
                    </a:p>
                  </a:txBody>
                  <a:tcPr/>
                </a:tc>
                <a:extLst>
                  <a:ext uri="{0D108BD9-81ED-4DB2-BD59-A6C34878D82A}">
                    <a16:rowId xmlns:a16="http://schemas.microsoft.com/office/drawing/2014/main" val="28615835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 20211CSE0495</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Times New Roman" panose="02020603050405020304" pitchFamily="18" charset="0"/>
                          <a:cs typeface="Times New Roman" panose="02020603050405020304" pitchFamily="18" charset="0"/>
                        </a:rPr>
                        <a:t>ANANTHANENI GURUPRASAD</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34039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 20211CSE0803</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panose="02020603050405020304" pitchFamily="18" charset="0"/>
                          <a:cs typeface="Times New Roman" panose="02020603050405020304" pitchFamily="18" charset="0"/>
                        </a:rPr>
                        <a:t>BOYAPATI MEGHANA</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93347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 20211CSE0885</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Times New Roman" panose="02020603050405020304" pitchFamily="18" charset="0"/>
                          <a:cs typeface="Times New Roman" panose="02020603050405020304" pitchFamily="18" charset="0"/>
                        </a:rPr>
                        <a:t>EDURU GOWTHAMI</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510253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Times New Roman" panose="02020603050405020304" pitchFamily="18" charset="0"/>
                          <a:cs typeface="Times New Roman" panose="02020603050405020304" pitchFamily="18" charset="0"/>
                        </a:rPr>
                        <a:t> 20211CSE0320</a:t>
                      </a:r>
                      <a:endParaRPr lang="en-IN" sz="140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Times New Roman" panose="02020603050405020304" pitchFamily="18" charset="0"/>
                          <a:cs typeface="Times New Roman" panose="02020603050405020304" pitchFamily="18" charset="0"/>
                        </a:rPr>
                        <a:t>POTHURAJU CHANDANA</a:t>
                      </a:r>
                      <a:endParaRPr lang="en-IN"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9858445"/>
                  </a:ext>
                </a:extLst>
              </a:tr>
            </a:tbl>
          </a:graphicData>
        </a:graphic>
      </p:graphicFrame>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Objectives</a:t>
            </a:r>
          </a:p>
        </p:txBody>
      </p:sp>
      <p:sp>
        <p:nvSpPr>
          <p:cNvPr id="3" name="Content Placeholder 2"/>
          <p:cNvSpPr>
            <a:spLocks noGrp="1"/>
          </p:cNvSpPr>
          <p:nvPr>
            <p:ph idx="1"/>
          </p:nvPr>
        </p:nvSpPr>
        <p:spPr/>
        <p:txBody>
          <a:bodyPr vert="horz" lIns="91440" tIns="45720" rIns="91440" bIns="45720" rtlCol="0" anchor="t">
            <a:normAutofit/>
          </a:bodyPr>
          <a:lstStyle/>
          <a:p>
            <a:pPr algn="just">
              <a:lnSpc>
                <a:spcPct val="150000"/>
              </a:lnSpc>
            </a:pPr>
            <a:r>
              <a:rPr lang="en-US" sz="2000" dirty="0">
                <a:latin typeface="Times New Roman"/>
                <a:ea typeface="Verdana"/>
                <a:cs typeface="Times New Roman"/>
              </a:rPr>
              <a:t>Help</a:t>
            </a:r>
            <a:r>
              <a:rPr lang="en-US" sz="2000" dirty="0">
                <a:solidFill>
                  <a:srgbClr val="000000"/>
                </a:solidFill>
                <a:latin typeface="Times New Roman"/>
                <a:ea typeface="Verdana"/>
                <a:cs typeface="Times New Roman"/>
              </a:rPr>
              <a:t> users locate nearby post offices using real-time geo-tagging.</a:t>
            </a:r>
            <a:endParaRPr lang="en-US" sz="2000" dirty="0">
              <a:solidFill>
                <a:srgbClr val="000000"/>
              </a:solidFill>
              <a:latin typeface="Times New Roman"/>
              <a:cs typeface="Times New Roman"/>
            </a:endParaRPr>
          </a:p>
          <a:p>
            <a:pPr algn="just">
              <a:lnSpc>
                <a:spcPct val="150000"/>
              </a:lnSpc>
            </a:pPr>
            <a:r>
              <a:rPr lang="en-US" sz="2000" dirty="0">
                <a:solidFill>
                  <a:srgbClr val="000000"/>
                </a:solidFill>
                <a:latin typeface="Times New Roman"/>
                <a:ea typeface="Verdana"/>
                <a:cs typeface="Times New Roman"/>
              </a:rPr>
              <a:t>Search Post Offices.</a:t>
            </a:r>
          </a:p>
          <a:p>
            <a:pPr algn="just">
              <a:lnSpc>
                <a:spcPct val="150000"/>
              </a:lnSpc>
            </a:pPr>
            <a:r>
              <a:rPr lang="en-US" sz="2000" dirty="0">
                <a:solidFill>
                  <a:srgbClr val="000000"/>
                </a:solidFill>
                <a:latin typeface="Times New Roman"/>
                <a:ea typeface="Verdana"/>
                <a:cs typeface="Times New Roman"/>
              </a:rPr>
              <a:t>Simplify complaint and feedback submission.</a:t>
            </a:r>
            <a:endParaRPr lang="en-US" sz="2000">
              <a:latin typeface="Times New Roman"/>
              <a:ea typeface="Verdana"/>
            </a:endParaRPr>
          </a:p>
          <a:p>
            <a:pPr algn="just">
              <a:lnSpc>
                <a:spcPct val="150000"/>
              </a:lnSpc>
            </a:pPr>
            <a:r>
              <a:rPr lang="en-US" sz="2000" dirty="0">
                <a:solidFill>
                  <a:srgbClr val="000000"/>
                </a:solidFill>
                <a:latin typeface="Times New Roman"/>
                <a:ea typeface="Verdana"/>
                <a:cs typeface="Times New Roman"/>
              </a:rPr>
              <a:t>Use AI to assist users with postal queries.</a:t>
            </a:r>
            <a:endParaRPr lang="en-US" sz="2000">
              <a:latin typeface="Times New Roman"/>
              <a:ea typeface="Verdana"/>
            </a:endParaRPr>
          </a:p>
          <a:p>
            <a:pPr algn="just">
              <a:lnSpc>
                <a:spcPct val="150000"/>
              </a:lnSpc>
            </a:pPr>
            <a:r>
              <a:rPr lang="en-US" sz="2000" dirty="0">
                <a:solidFill>
                  <a:srgbClr val="000000"/>
                </a:solidFill>
                <a:latin typeface="Times New Roman"/>
                <a:ea typeface="Verdana"/>
                <a:cs typeface="Times New Roman"/>
              </a:rPr>
              <a:t>Improve user experience with a mobile-first approach.</a:t>
            </a:r>
            <a:endParaRPr lang="en-US">
              <a:latin typeface="Times New Roman"/>
              <a:ea typeface="Verdana"/>
            </a:endParaRPr>
          </a:p>
          <a:p>
            <a:pPr algn="just">
              <a:lnSpc>
                <a:spcPct val="150000"/>
              </a:lnSpc>
            </a:pPr>
            <a:endParaRPr lang="en-US" sz="2000">
              <a:latin typeface="Times New Roman"/>
              <a:cs typeface="Times New Roman"/>
            </a:endParaRPr>
          </a:p>
          <a:p>
            <a:pPr algn="just">
              <a:lnSpc>
                <a:spcPct val="150000"/>
              </a:lnSpc>
            </a:pPr>
            <a:endParaRPr lang="en-US" sz="2000">
              <a:latin typeface="Times New Roman"/>
              <a:cs typeface="Times New Roman"/>
            </a:endParaRPr>
          </a:p>
          <a:p>
            <a:endParaRPr lang="en-GB"/>
          </a:p>
        </p:txBody>
      </p:sp>
    </p:spTree>
    <p:extLst>
      <p:ext uri="{BB962C8B-B14F-4D97-AF65-F5344CB8AC3E}">
        <p14:creationId xmlns:p14="http://schemas.microsoft.com/office/powerpoint/2010/main" val="266672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Methodology</a:t>
            </a:r>
          </a:p>
        </p:txBody>
      </p:sp>
      <p:sp>
        <p:nvSpPr>
          <p:cNvPr id="3" name="Content Placeholder 2"/>
          <p:cNvSpPr>
            <a:spLocks noGrp="1"/>
          </p:cNvSpPr>
          <p:nvPr>
            <p:ph idx="1"/>
          </p:nvPr>
        </p:nvSpPr>
        <p:spPr/>
        <p:txBody>
          <a:bodyPr vert="horz" lIns="91440" tIns="45720" rIns="91440" bIns="45720" rtlCol="0" anchor="t">
            <a:normAutofit/>
          </a:bodyPr>
          <a:lstStyle/>
          <a:p>
            <a:pPr>
              <a:lnSpc>
                <a:spcPct val="150000"/>
              </a:lnSpc>
              <a:buFont typeface="Arial"/>
              <a:buChar char="•"/>
            </a:pPr>
            <a:r>
              <a:rPr lang="en-GB" sz="2000" b="1">
                <a:latin typeface="Times New Roman"/>
                <a:ea typeface="Verdana"/>
              </a:rPr>
              <a:t>Frontend</a:t>
            </a:r>
            <a:r>
              <a:rPr lang="en-GB" sz="2000">
                <a:latin typeface="Times New Roman"/>
                <a:ea typeface="Verdana"/>
              </a:rPr>
              <a:t>: Kotlin (Android</a:t>
            </a:r>
            <a:r>
              <a:rPr lang="en-GB" sz="2000">
                <a:latin typeface="Times New Roman"/>
                <a:ea typeface="Verdana"/>
                <a:cs typeface="Times New Roman"/>
              </a:rPr>
              <a:t> Studio)</a:t>
            </a:r>
            <a:endParaRPr lang="en-US" sz="2000">
              <a:latin typeface="Times New Roman"/>
            </a:endParaRPr>
          </a:p>
          <a:p>
            <a:pPr>
              <a:lnSpc>
                <a:spcPct val="150000"/>
              </a:lnSpc>
              <a:buFont typeface="Arial"/>
            </a:pPr>
            <a:r>
              <a:rPr lang="en-GB" sz="2000" b="1">
                <a:latin typeface="Times New Roman"/>
                <a:ea typeface="Verdana"/>
                <a:cs typeface="Times New Roman"/>
              </a:rPr>
              <a:t>Backend</a:t>
            </a:r>
            <a:r>
              <a:rPr lang="en-GB" sz="2000">
                <a:latin typeface="Times New Roman"/>
                <a:ea typeface="Verdana"/>
                <a:cs typeface="Times New Roman"/>
              </a:rPr>
              <a:t>: MySQL for database management</a:t>
            </a:r>
            <a:endParaRPr lang="en-GB" sz="2000">
              <a:latin typeface="Times New Roman"/>
            </a:endParaRPr>
          </a:p>
          <a:p>
            <a:pPr>
              <a:lnSpc>
                <a:spcPct val="150000"/>
              </a:lnSpc>
              <a:buFont typeface="Arial"/>
            </a:pPr>
            <a:r>
              <a:rPr lang="en-GB" sz="2000" b="1">
                <a:latin typeface="Times New Roman"/>
                <a:ea typeface="Verdana"/>
                <a:cs typeface="Times New Roman"/>
              </a:rPr>
              <a:t>AI Integration</a:t>
            </a:r>
            <a:r>
              <a:rPr lang="en-GB" sz="2000">
                <a:latin typeface="Times New Roman"/>
                <a:ea typeface="Verdana"/>
                <a:cs typeface="Times New Roman"/>
              </a:rPr>
              <a:t>: Gemini chatbot</a:t>
            </a:r>
            <a:endParaRPr lang="en-GB" sz="2000">
              <a:latin typeface="Times New Roman"/>
            </a:endParaRPr>
          </a:p>
          <a:p>
            <a:pPr>
              <a:lnSpc>
                <a:spcPct val="150000"/>
              </a:lnSpc>
              <a:buFont typeface="Arial"/>
            </a:pPr>
            <a:r>
              <a:rPr lang="en-GB" sz="2000" b="1">
                <a:latin typeface="Times New Roman"/>
                <a:ea typeface="Verdana"/>
                <a:cs typeface="Times New Roman"/>
              </a:rPr>
              <a:t>Features</a:t>
            </a:r>
            <a:r>
              <a:rPr lang="en-GB" sz="2000">
                <a:latin typeface="Times New Roman"/>
                <a:ea typeface="Verdana"/>
                <a:cs typeface="Times New Roman"/>
              </a:rPr>
              <a:t>:</a:t>
            </a:r>
            <a:endParaRPr lang="en-GB" sz="2000">
              <a:latin typeface="Times New Roman"/>
            </a:endParaRPr>
          </a:p>
          <a:p>
            <a:pPr lvl="1" indent="-342900">
              <a:lnSpc>
                <a:spcPct val="150000"/>
              </a:lnSpc>
              <a:buFont typeface="Arial"/>
              <a:buChar char="•"/>
            </a:pPr>
            <a:r>
              <a:rPr lang="en-GB">
                <a:latin typeface="Times New Roman"/>
                <a:ea typeface="Verdana"/>
                <a:cs typeface="Times New Roman"/>
              </a:rPr>
              <a:t>Location services for geo-mapping</a:t>
            </a:r>
            <a:endParaRPr lang="en-GB">
              <a:latin typeface="Times New Roman"/>
            </a:endParaRPr>
          </a:p>
          <a:p>
            <a:pPr lvl="1" indent="-342900">
              <a:lnSpc>
                <a:spcPct val="150000"/>
              </a:lnSpc>
              <a:buFont typeface="Arial"/>
              <a:buChar char="•"/>
            </a:pPr>
            <a:r>
              <a:rPr lang="en-GB">
                <a:latin typeface="Times New Roman"/>
                <a:ea typeface="Verdana"/>
                <a:cs typeface="Times New Roman"/>
              </a:rPr>
              <a:t>Secure login for admin/user</a:t>
            </a:r>
            <a:endParaRPr lang="en-GB">
              <a:latin typeface="Times New Roman"/>
            </a:endParaRPr>
          </a:p>
          <a:p>
            <a:pPr lvl="1" indent="-342900">
              <a:lnSpc>
                <a:spcPct val="150000"/>
              </a:lnSpc>
              <a:buFont typeface="Arial"/>
              <a:buChar char="•"/>
            </a:pPr>
            <a:r>
              <a:rPr lang="en-GB">
                <a:latin typeface="Times New Roman"/>
                <a:ea typeface="Verdana"/>
                <a:cs typeface="Times New Roman"/>
              </a:rPr>
              <a:t>Complaint handling</a:t>
            </a:r>
            <a:endParaRPr lang="en-GB">
              <a:latin typeface="Times New Roman"/>
            </a:endParaRPr>
          </a:p>
          <a:p>
            <a:pPr lvl="1" indent="-342900">
              <a:lnSpc>
                <a:spcPct val="150000"/>
              </a:lnSpc>
              <a:buFont typeface="Arial"/>
              <a:buChar char="•"/>
            </a:pPr>
            <a:r>
              <a:rPr lang="en-GB">
                <a:latin typeface="Times New Roman"/>
                <a:ea typeface="Verdana"/>
                <a:cs typeface="Times New Roman"/>
              </a:rPr>
              <a:t>Post viewing and interaction system</a:t>
            </a:r>
            <a:endParaRPr lang="en-GB">
              <a:latin typeface="Times New Roman"/>
            </a:endParaRPr>
          </a:p>
          <a:p>
            <a:pPr marL="0" indent="0">
              <a:lnSpc>
                <a:spcPct val="160000"/>
              </a:lnSpc>
              <a:buNone/>
            </a:pPr>
            <a:endParaRPr lang="en-GB" b="1">
              <a:latin typeface="Times New Roman"/>
              <a:ea typeface="Verdana"/>
              <a:cs typeface="Times New Roman"/>
            </a:endParaRPr>
          </a:p>
        </p:txBody>
      </p:sp>
    </p:spTree>
    <p:extLst>
      <p:ext uri="{BB962C8B-B14F-4D97-AF65-F5344CB8AC3E}">
        <p14:creationId xmlns:p14="http://schemas.microsoft.com/office/powerpoint/2010/main" val="231494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Timeline of Project</a:t>
            </a:r>
          </a:p>
        </p:txBody>
      </p:sp>
      <p:sp>
        <p:nvSpPr>
          <p:cNvPr id="5" name="Content Placeholder 4">
            <a:extLst>
              <a:ext uri="{FF2B5EF4-FFF2-40B4-BE49-F238E27FC236}">
                <a16:creationId xmlns:a16="http://schemas.microsoft.com/office/drawing/2014/main" id="{365643AA-110E-1C20-AD0F-950B8FC0B1C9}"/>
              </a:ext>
            </a:extLst>
          </p:cNvPr>
          <p:cNvSpPr>
            <a:spLocks noGrp="1"/>
          </p:cNvSpPr>
          <p:nvPr>
            <p:ph idx="1"/>
          </p:nvPr>
        </p:nvSpPr>
        <p:spPr>
          <a:xfrm>
            <a:off x="812800" y="1131001"/>
            <a:ext cx="10668000" cy="4964997"/>
          </a:xfrm>
        </p:spPr>
        <p:txBody>
          <a:bodyPr vert="horz" lIns="91440" tIns="45720" rIns="91440" bIns="45720" rtlCol="0" anchor="t">
            <a:normAutofit/>
          </a:bodyPr>
          <a:lstStyle/>
          <a:p>
            <a:pPr marL="0" indent="0">
              <a:spcBef>
                <a:spcPts val="480"/>
              </a:spcBef>
              <a:buNone/>
            </a:pPr>
            <a:r>
              <a:rPr lang="en-US" sz="2000" b="1">
                <a:latin typeface="Times New Roman"/>
                <a:ea typeface="Cambria"/>
              </a:rPr>
              <a:t>Project Duration: </a:t>
            </a:r>
            <a:endParaRPr lang="en-US" sz="2000">
              <a:latin typeface="Times New Roman"/>
              <a:ea typeface="Cambria"/>
            </a:endParaRPr>
          </a:p>
          <a:p>
            <a:pPr>
              <a:spcBef>
                <a:spcPts val="480"/>
              </a:spcBef>
            </a:pPr>
            <a:r>
              <a:rPr lang="en-US" sz="2000">
                <a:latin typeface="Times New Roman"/>
                <a:ea typeface="Cambria"/>
              </a:rPr>
              <a:t>4 months (16 weeks)</a:t>
            </a:r>
          </a:p>
          <a:p>
            <a:pPr marL="0" indent="0">
              <a:spcBef>
                <a:spcPts val="480"/>
              </a:spcBef>
              <a:buNone/>
            </a:pPr>
            <a:r>
              <a:rPr lang="en-US" sz="2000" b="1">
                <a:latin typeface="Times New Roman"/>
                <a:ea typeface="Cambria"/>
              </a:rPr>
              <a:t>Phases: </a:t>
            </a:r>
            <a:endParaRPr lang="en-US" sz="2000">
              <a:latin typeface="Times New Roman"/>
              <a:ea typeface="Cambria"/>
            </a:endParaRPr>
          </a:p>
          <a:p>
            <a:pPr>
              <a:spcBef>
                <a:spcPts val="480"/>
              </a:spcBef>
            </a:pPr>
            <a:r>
              <a:rPr lang="en-US" sz="2000">
                <a:latin typeface="Times New Roman"/>
                <a:ea typeface="Cambria"/>
              </a:rPr>
              <a:t>Literature, Identification Modules, Implementation Modules, Testing of Modules, Publishing Preparation of Papers, and Maintenance.</a:t>
            </a:r>
          </a:p>
          <a:p>
            <a:pPr marL="0" indent="0">
              <a:spcBef>
                <a:spcPts val="480"/>
              </a:spcBef>
              <a:buNone/>
            </a:pPr>
            <a:r>
              <a:rPr lang="en-US" sz="2000" b="1">
                <a:latin typeface="Times New Roman"/>
                <a:ea typeface="Cambria"/>
              </a:rPr>
              <a:t>Key Milestones:</a:t>
            </a:r>
            <a:endParaRPr lang="en-US" sz="2000">
              <a:latin typeface="Times New Roman"/>
              <a:ea typeface="Cambria"/>
            </a:endParaRPr>
          </a:p>
          <a:p>
            <a:pPr>
              <a:spcBef>
                <a:spcPts val="480"/>
              </a:spcBef>
            </a:pPr>
            <a:r>
              <a:rPr lang="en-US" sz="2000">
                <a:latin typeface="Times New Roman"/>
                <a:ea typeface="Cambria"/>
              </a:rPr>
              <a:t>Week 1-2: Literature</a:t>
            </a:r>
          </a:p>
          <a:p>
            <a:pPr>
              <a:spcBef>
                <a:spcPts val="480"/>
              </a:spcBef>
            </a:pPr>
            <a:r>
              <a:rPr lang="en-US" sz="2000">
                <a:latin typeface="Times New Roman"/>
                <a:ea typeface="Cambria"/>
              </a:rPr>
              <a:t>Week 3-5: Identification Modules</a:t>
            </a:r>
          </a:p>
          <a:p>
            <a:pPr>
              <a:spcBef>
                <a:spcPts val="480"/>
              </a:spcBef>
            </a:pPr>
            <a:r>
              <a:rPr lang="en-US" sz="2000">
                <a:latin typeface="Times New Roman"/>
                <a:ea typeface="Cambria"/>
              </a:rPr>
              <a:t>Week 5-9: Implementation Modules</a:t>
            </a:r>
          </a:p>
          <a:p>
            <a:pPr>
              <a:spcBef>
                <a:spcPts val="480"/>
              </a:spcBef>
            </a:pPr>
            <a:r>
              <a:rPr lang="en-US" sz="2000">
                <a:latin typeface="Times New Roman"/>
                <a:ea typeface="Cambria"/>
              </a:rPr>
              <a:t>Week 9-12: Testing of Modules</a:t>
            </a:r>
          </a:p>
          <a:p>
            <a:pPr>
              <a:spcBef>
                <a:spcPts val="480"/>
              </a:spcBef>
            </a:pPr>
            <a:r>
              <a:rPr lang="en-US" sz="2000">
                <a:latin typeface="Times New Roman"/>
                <a:ea typeface="Cambria"/>
              </a:rPr>
              <a:t>Week 12-13: Publishing Preparation of Papers</a:t>
            </a:r>
          </a:p>
          <a:p>
            <a:pPr>
              <a:spcBef>
                <a:spcPts val="480"/>
              </a:spcBef>
            </a:pPr>
            <a:r>
              <a:rPr lang="en-US" sz="2000">
                <a:latin typeface="Times New Roman"/>
                <a:ea typeface="Cambria"/>
              </a:rPr>
              <a:t>Week 14-16: Maintenance</a:t>
            </a:r>
          </a:p>
          <a:p>
            <a:pPr marL="0" indent="0">
              <a:buNone/>
            </a:pPr>
            <a:endParaRPr lang="en-US"/>
          </a:p>
        </p:txBody>
      </p:sp>
    </p:spTree>
    <p:extLst>
      <p:ext uri="{BB962C8B-B14F-4D97-AF65-F5344CB8AC3E}">
        <p14:creationId xmlns:p14="http://schemas.microsoft.com/office/powerpoint/2010/main" val="3677332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Expected Outcomes</a:t>
            </a:r>
          </a:p>
        </p:txBody>
      </p:sp>
      <p:sp>
        <p:nvSpPr>
          <p:cNvPr id="3" name="Content Placeholder 2"/>
          <p:cNvSpPr>
            <a:spLocks noGrp="1"/>
          </p:cNvSpPr>
          <p:nvPr>
            <p:ph idx="1"/>
          </p:nvPr>
        </p:nvSpPr>
        <p:spPr>
          <a:xfrm>
            <a:off x="812800" y="735001"/>
            <a:ext cx="10668000" cy="5360997"/>
          </a:xfrm>
        </p:spPr>
        <p:txBody>
          <a:bodyPr vert="horz" lIns="91440" tIns="45720" rIns="91440" bIns="45720" rtlCol="0" anchor="t">
            <a:normAutofit lnSpcReduction="10000"/>
          </a:bodyPr>
          <a:lstStyle/>
          <a:p>
            <a:pPr marL="0" indent="0">
              <a:buNone/>
            </a:pPr>
            <a:endParaRPr lang="en-US" sz="2000">
              <a:latin typeface="Times New Roman" panose="02020603050405020304" pitchFamily="18" charset="0"/>
              <a:cs typeface="Times New Roman" panose="02020603050405020304" pitchFamily="18" charset="0"/>
            </a:endParaRPr>
          </a:p>
          <a:p>
            <a:pPr algn="just">
              <a:lnSpc>
                <a:spcPct val="150000"/>
              </a:lnSpc>
            </a:pPr>
            <a:r>
              <a:rPr lang="en-US" sz="2000">
                <a:solidFill>
                  <a:srgbClr val="000000"/>
                </a:solidFill>
                <a:latin typeface="Times New Roman"/>
                <a:ea typeface="Verdana"/>
                <a:cs typeface="Times New Roman"/>
              </a:rPr>
              <a:t>Improved postal accessibility through AI-driven geo-mapping</a:t>
            </a:r>
            <a:endParaRPr lang="en-US" sz="2000">
              <a:solidFill>
                <a:srgbClr val="000000"/>
              </a:solidFill>
              <a:latin typeface="Times New Roman"/>
              <a:cs typeface="Times New Roman" panose="02020603050405020304" pitchFamily="18" charset="0"/>
            </a:endParaRPr>
          </a:p>
          <a:p>
            <a:pPr algn="just">
              <a:lnSpc>
                <a:spcPct val="150000"/>
              </a:lnSpc>
            </a:pPr>
            <a:r>
              <a:rPr lang="en-US" sz="2000">
                <a:solidFill>
                  <a:srgbClr val="000000"/>
                </a:solidFill>
                <a:latin typeface="Times New Roman"/>
                <a:ea typeface="Verdana"/>
                <a:cs typeface="Times New Roman"/>
              </a:rPr>
              <a:t>Instant AI-powered support for user queries via chatbot</a:t>
            </a:r>
            <a:endParaRPr lang="en-US" sz="2000">
              <a:latin typeface="Times New Roman"/>
            </a:endParaRPr>
          </a:p>
          <a:p>
            <a:pPr algn="just">
              <a:lnSpc>
                <a:spcPct val="150000"/>
              </a:lnSpc>
            </a:pPr>
            <a:r>
              <a:rPr lang="en-US" sz="2000">
                <a:solidFill>
                  <a:srgbClr val="000000"/>
                </a:solidFill>
                <a:latin typeface="Times New Roman"/>
                <a:ea typeface="Verdana"/>
                <a:cs typeface="Times New Roman"/>
              </a:rPr>
              <a:t>Centralized complaint management with faster resolution</a:t>
            </a:r>
            <a:endParaRPr lang="en-US" sz="2000">
              <a:latin typeface="Times New Roman"/>
            </a:endParaRPr>
          </a:p>
          <a:p>
            <a:pPr algn="just">
              <a:lnSpc>
                <a:spcPct val="150000"/>
              </a:lnSpc>
            </a:pPr>
            <a:r>
              <a:rPr lang="en-US" sz="2000">
                <a:solidFill>
                  <a:srgbClr val="000000"/>
                </a:solidFill>
                <a:latin typeface="Times New Roman"/>
                <a:ea typeface="Verdana"/>
                <a:cs typeface="Times New Roman"/>
              </a:rPr>
              <a:t>Real-time service updates and notifications</a:t>
            </a:r>
            <a:endParaRPr lang="en-US" sz="2000">
              <a:latin typeface="Times New Roman"/>
            </a:endParaRPr>
          </a:p>
          <a:p>
            <a:pPr algn="just">
              <a:lnSpc>
                <a:spcPct val="150000"/>
              </a:lnSpc>
            </a:pPr>
            <a:r>
              <a:rPr lang="en-US" sz="2000">
                <a:solidFill>
                  <a:srgbClr val="000000"/>
                </a:solidFill>
                <a:latin typeface="Times New Roman"/>
                <a:ea typeface="Verdana"/>
                <a:cs typeface="Times New Roman"/>
              </a:rPr>
              <a:t>Direct, streamlined communication between users and admins</a:t>
            </a:r>
            <a:endParaRPr lang="en-US" sz="2000">
              <a:latin typeface="Times New Roman"/>
            </a:endParaRPr>
          </a:p>
          <a:p>
            <a:pPr algn="just">
              <a:lnSpc>
                <a:spcPct val="150000"/>
              </a:lnSpc>
            </a:pPr>
            <a:r>
              <a:rPr lang="en-US" sz="2000">
                <a:solidFill>
                  <a:srgbClr val="000000"/>
                </a:solidFill>
                <a:latin typeface="Times New Roman"/>
                <a:ea typeface="Verdana"/>
                <a:cs typeface="Times New Roman"/>
              </a:rPr>
              <a:t>Interactive features: map navigation, in-app calling, and ratings</a:t>
            </a:r>
            <a:endParaRPr lang="en-US" sz="2000">
              <a:latin typeface="Times New Roman"/>
            </a:endParaRPr>
          </a:p>
          <a:p>
            <a:pPr algn="just">
              <a:lnSpc>
                <a:spcPct val="150000"/>
              </a:lnSpc>
            </a:pPr>
            <a:r>
              <a:rPr lang="en-US" sz="2000">
                <a:solidFill>
                  <a:srgbClr val="000000"/>
                </a:solidFill>
                <a:latin typeface="Times New Roman"/>
                <a:ea typeface="Verdana"/>
                <a:cs typeface="Times New Roman"/>
              </a:rPr>
              <a:t>Centralized admin dashboard for managing offices and feedback</a:t>
            </a:r>
            <a:endParaRPr lang="en-US" sz="2000">
              <a:latin typeface="Times New Roman"/>
            </a:endParaRPr>
          </a:p>
          <a:p>
            <a:pPr algn="just">
              <a:lnSpc>
                <a:spcPct val="150000"/>
              </a:lnSpc>
            </a:pPr>
            <a:r>
              <a:rPr lang="en-US" sz="2000">
                <a:solidFill>
                  <a:srgbClr val="000000"/>
                </a:solidFill>
                <a:latin typeface="Times New Roman"/>
                <a:ea typeface="Verdana"/>
                <a:cs typeface="Times New Roman"/>
              </a:rPr>
              <a:t>Mobile-first, user‑friendly interface for on‑the‑go access</a:t>
            </a:r>
            <a:endParaRPr lang="en-US" sz="2000">
              <a:latin typeface="Times New Roman"/>
            </a:endParaRPr>
          </a:p>
          <a:p>
            <a:pPr algn="just">
              <a:lnSpc>
                <a:spcPct val="150000"/>
              </a:lnSpc>
            </a:pPr>
            <a:r>
              <a:rPr lang="en-US" sz="2000">
                <a:solidFill>
                  <a:srgbClr val="000000"/>
                </a:solidFill>
                <a:latin typeface="Times New Roman"/>
                <a:ea typeface="Verdana"/>
                <a:cs typeface="Times New Roman"/>
              </a:rPr>
              <a:t>Efficient service delivery with optimized routing</a:t>
            </a:r>
            <a:endParaRPr lang="en-US" sz="2000">
              <a:latin typeface="Times New Roman"/>
            </a:endParaRPr>
          </a:p>
          <a:p>
            <a:pPr algn="just">
              <a:lnSpc>
                <a:spcPct val="150000"/>
              </a:lnSpc>
            </a:pPr>
            <a:r>
              <a:rPr lang="en-US" sz="2000">
                <a:solidFill>
                  <a:srgbClr val="000000"/>
                </a:solidFill>
                <a:latin typeface="Times New Roman"/>
                <a:ea typeface="Verdana"/>
                <a:cs typeface="Times New Roman"/>
              </a:rPr>
              <a:t>Continuous improvement driven by user feedback and analytics</a:t>
            </a:r>
            <a:endParaRPr lang="en-US">
              <a:latin typeface="Times New Roman"/>
            </a:endParaRPr>
          </a:p>
        </p:txBody>
      </p:sp>
    </p:spTree>
    <p:extLst>
      <p:ext uri="{BB962C8B-B14F-4D97-AF65-F5344CB8AC3E}">
        <p14:creationId xmlns:p14="http://schemas.microsoft.com/office/powerpoint/2010/main" val="1923928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C514-231A-6163-2DD1-B7328FC9E9BA}"/>
              </a:ext>
            </a:extLst>
          </p:cNvPr>
          <p:cNvSpPr>
            <a:spLocks noGrp="1"/>
          </p:cNvSpPr>
          <p:nvPr>
            <p:ph type="title"/>
          </p:nvPr>
        </p:nvSpPr>
        <p:spPr/>
        <p:txBody>
          <a:bodyPr/>
          <a:lstStyle/>
          <a:p>
            <a:r>
              <a:rPr lang="en-US" dirty="0">
                <a:latin typeface="Verdana"/>
                <a:ea typeface="Verdana"/>
              </a:rPr>
              <a:t>GitHub Link</a:t>
            </a:r>
            <a:endParaRPr lang="en-US" dirty="0"/>
          </a:p>
        </p:txBody>
      </p:sp>
      <p:sp>
        <p:nvSpPr>
          <p:cNvPr id="3" name="Content Placeholder 2">
            <a:extLst>
              <a:ext uri="{FF2B5EF4-FFF2-40B4-BE49-F238E27FC236}">
                <a16:creationId xmlns:a16="http://schemas.microsoft.com/office/drawing/2014/main" id="{2D9AF974-09F9-0D45-C1A3-A895CCC9549B}"/>
              </a:ext>
            </a:extLst>
          </p:cNvPr>
          <p:cNvSpPr>
            <a:spLocks noGrp="1"/>
          </p:cNvSpPr>
          <p:nvPr>
            <p:ph idx="1"/>
          </p:nvPr>
        </p:nvSpPr>
        <p:spPr/>
        <p:txBody>
          <a:bodyPr vert="horz" lIns="91440" tIns="45720" rIns="91440" bIns="45720" rtlCol="0" anchor="ctr">
            <a:normAutofit/>
          </a:bodyPr>
          <a:lstStyle/>
          <a:p>
            <a:pPr marL="0" indent="0" algn="ctr">
              <a:buNone/>
            </a:pPr>
            <a:r>
              <a:rPr lang="en-US" dirty="0">
                <a:latin typeface="Verdana"/>
                <a:ea typeface="Verdana"/>
                <a:hlinkClick r:id="rId2"/>
              </a:rPr>
              <a:t>https://github.com/GuruPrasadAnanthaneni/Postal_AI_App</a:t>
            </a:r>
            <a:endParaRPr lang="en-US" dirty="0">
              <a:latin typeface="Verdana"/>
              <a:ea typeface="Verdana"/>
            </a:endParaRPr>
          </a:p>
          <a:p>
            <a:pPr marL="0" indent="0">
              <a:buNone/>
            </a:pPr>
            <a:endParaRPr lang="en-US" dirty="0"/>
          </a:p>
        </p:txBody>
      </p:sp>
    </p:spTree>
    <p:extLst>
      <p:ext uri="{BB962C8B-B14F-4D97-AF65-F5344CB8AC3E}">
        <p14:creationId xmlns:p14="http://schemas.microsoft.com/office/powerpoint/2010/main" val="475367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Conclusion</a:t>
            </a:r>
          </a:p>
        </p:txBody>
      </p:sp>
      <p:sp>
        <p:nvSpPr>
          <p:cNvPr id="3" name="Content Placeholder 2"/>
          <p:cNvSpPr>
            <a:spLocks noGrp="1"/>
          </p:cNvSpPr>
          <p:nvPr>
            <p:ph idx="1"/>
          </p:nvPr>
        </p:nvSpPr>
        <p:spPr>
          <a:xfrm>
            <a:off x="812800" y="670501"/>
            <a:ext cx="10668000" cy="5234997"/>
          </a:xfrm>
        </p:spPr>
        <p:txBody>
          <a:bodyPr vert="horz" lIns="91440" tIns="45720" rIns="91440" bIns="45720" rtlCol="0" anchor="t">
            <a:normAutofit/>
          </a:bodyPr>
          <a:lstStyle/>
          <a:p>
            <a:endParaRPr lang="en-US">
              <a:latin typeface="Times New Roman" panose="02020603050405020304" pitchFamily="18" charset="0"/>
              <a:cs typeface="Times New Roman" panose="02020603050405020304" pitchFamily="18" charset="0"/>
            </a:endParaRPr>
          </a:p>
          <a:p>
            <a:pPr algn="just">
              <a:lnSpc>
                <a:spcPct val="150000"/>
              </a:lnSpc>
            </a:pPr>
            <a:r>
              <a:rPr lang="en-US" sz="2000" dirty="0">
                <a:solidFill>
                  <a:srgbClr val="000000"/>
                </a:solidFill>
                <a:latin typeface="Times New Roman"/>
                <a:ea typeface="Verdana"/>
                <a:cs typeface="Times New Roman"/>
              </a:rPr>
              <a:t>The AI-Powered Post Office Identification System modernizes the way people access postal services by combining geolocation, AI, and mobile app convenience. It enhances public access, ensures timely updates, Search Post Offices and simplifies support communication, ultimately fostering a smarter postal ecosystem.                                                                              </a:t>
            </a:r>
            <a:br>
              <a:rPr lang="en-US" sz="2000" dirty="0">
                <a:latin typeface="Times New Roman"/>
              </a:rPr>
            </a:br>
            <a:endParaRPr lang="en-US" sz="2000">
              <a:latin typeface="Times New Roman"/>
            </a:endParaRPr>
          </a:p>
          <a:p>
            <a:pPr>
              <a:lnSpc>
                <a:spcPct val="150000"/>
              </a:lnSpc>
            </a:pPr>
            <a:endParaRPr lang="en-US" sz="2000">
              <a:solidFill>
                <a:srgbClr val="000000"/>
              </a:solidFill>
              <a:latin typeface="Times New Roman"/>
              <a:ea typeface="Verdana"/>
              <a:cs typeface="Times New Roman"/>
            </a:endParaRPr>
          </a:p>
        </p:txBody>
      </p:sp>
    </p:spTree>
    <p:extLst>
      <p:ext uri="{BB962C8B-B14F-4D97-AF65-F5344CB8AC3E}">
        <p14:creationId xmlns:p14="http://schemas.microsoft.com/office/powerpoint/2010/main" val="223857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References</a:t>
            </a:r>
          </a:p>
        </p:txBody>
      </p:sp>
      <p:sp>
        <p:nvSpPr>
          <p:cNvPr id="3" name="Content Placeholder 2"/>
          <p:cNvSpPr>
            <a:spLocks noGrp="1"/>
          </p:cNvSpPr>
          <p:nvPr>
            <p:ph idx="1"/>
          </p:nvPr>
        </p:nvSpPr>
        <p:spPr>
          <a:xfrm>
            <a:off x="807156" y="917224"/>
            <a:ext cx="10673644" cy="5178774"/>
          </a:xfrm>
        </p:spPr>
        <p:txBody>
          <a:bodyPr vert="horz" lIns="91440" tIns="45720" rIns="91440" bIns="45720" rtlCol="0" anchor="t">
            <a:normAutofit/>
          </a:bodyPr>
          <a:lstStyle/>
          <a:p>
            <a:pPr marL="0" indent="0" algn="just">
              <a:lnSpc>
                <a:spcPct val="150000"/>
              </a:lnSpc>
              <a:buNone/>
            </a:pPr>
            <a:r>
              <a:rPr lang="en-US" sz="1800">
                <a:latin typeface="Times New Roman"/>
                <a:ea typeface="Verdana"/>
                <a:cs typeface="Times New Roman"/>
              </a:rPr>
              <a:t>[1] </a:t>
            </a:r>
            <a:r>
              <a:rPr lang="en-US" sz="1800" err="1">
                <a:latin typeface="Times New Roman"/>
                <a:ea typeface="Verdana"/>
                <a:cs typeface="Times New Roman"/>
              </a:rPr>
              <a:t>Koesdwiady</a:t>
            </a:r>
            <a:r>
              <a:rPr lang="en-US" sz="1800">
                <a:latin typeface="Times New Roman"/>
                <a:ea typeface="Verdana"/>
                <a:cs typeface="Times New Roman"/>
              </a:rPr>
              <a:t>, R. Soua, and F. </a:t>
            </a:r>
            <a:r>
              <a:rPr lang="en-US" sz="1800" err="1">
                <a:latin typeface="Times New Roman"/>
                <a:ea typeface="Verdana"/>
                <a:cs typeface="Times New Roman"/>
              </a:rPr>
              <a:t>Karray</a:t>
            </a:r>
            <a:r>
              <a:rPr lang="en-US" sz="1800">
                <a:latin typeface="Times New Roman"/>
                <a:ea typeface="Verdana"/>
                <a:cs typeface="Times New Roman"/>
              </a:rPr>
              <a:t>, "Improving Traffic Flow Prediction With Weather Information in Connected Cars: A Deep Learning Approach," IEEE Transactions on Vehicular Technology, vol. 65, no. 12, pp. 9508–9517, Dec. 2016. </a:t>
            </a:r>
          </a:p>
          <a:p>
            <a:pPr marL="0" indent="0" algn="just">
              <a:lnSpc>
                <a:spcPct val="150000"/>
              </a:lnSpc>
              <a:buNone/>
            </a:pPr>
            <a:r>
              <a:rPr lang="en-US" sz="1800">
                <a:latin typeface="Times New Roman"/>
                <a:ea typeface="Verdana"/>
                <a:cs typeface="Times New Roman"/>
              </a:rPr>
              <a:t>[2] </a:t>
            </a:r>
            <a:r>
              <a:rPr lang="en-US" sz="1800" err="1">
                <a:latin typeface="Times New Roman"/>
                <a:ea typeface="Verdana"/>
                <a:cs typeface="Times New Roman"/>
              </a:rPr>
              <a:t>Kirimtat</a:t>
            </a:r>
            <a:r>
              <a:rPr lang="en-US" sz="1800">
                <a:latin typeface="Times New Roman"/>
                <a:ea typeface="Verdana"/>
                <a:cs typeface="Times New Roman"/>
              </a:rPr>
              <a:t>, O. </a:t>
            </a:r>
            <a:r>
              <a:rPr lang="en-US" sz="1800" err="1">
                <a:latin typeface="Times New Roman"/>
                <a:ea typeface="Verdana"/>
                <a:cs typeface="Times New Roman"/>
              </a:rPr>
              <a:t>Krejcar</a:t>
            </a:r>
            <a:r>
              <a:rPr lang="en-US" sz="1800">
                <a:latin typeface="Times New Roman"/>
                <a:ea typeface="Verdana"/>
                <a:cs typeface="Times New Roman"/>
              </a:rPr>
              <a:t>, A. Kertesz, and M. F. </a:t>
            </a:r>
            <a:r>
              <a:rPr lang="en-US" sz="1800" err="1">
                <a:latin typeface="Times New Roman"/>
                <a:ea typeface="Verdana"/>
                <a:cs typeface="Times New Roman"/>
              </a:rPr>
              <a:t>Tasgetiren</a:t>
            </a:r>
            <a:r>
              <a:rPr lang="en-US" sz="1800">
                <a:latin typeface="Times New Roman"/>
                <a:ea typeface="Verdana"/>
                <a:cs typeface="Times New Roman"/>
              </a:rPr>
              <a:t>, "Future Trends and Current State of Smart City Concepts: A Survey," MDPI Applied Sciences, vol. 10, no. 18, pp. 1–21, May 2020.</a:t>
            </a:r>
          </a:p>
          <a:p>
            <a:pPr marL="0" indent="0" algn="just">
              <a:lnSpc>
                <a:spcPct val="150000"/>
              </a:lnSpc>
              <a:buNone/>
            </a:pPr>
            <a:r>
              <a:rPr lang="en-US" sz="1800">
                <a:latin typeface="Times New Roman"/>
                <a:ea typeface="Verdana"/>
                <a:cs typeface="Times New Roman"/>
              </a:rPr>
              <a:t>[3] A. C. de Araujo and A. Etemad, "End-to-End Prediction of Parcel Delivery Time With Deep Learning for Smart-City Applications," </a:t>
            </a:r>
            <a:r>
              <a:rPr lang="en-US" sz="1800" err="1">
                <a:latin typeface="Times New Roman"/>
                <a:ea typeface="Verdana"/>
                <a:cs typeface="Times New Roman"/>
              </a:rPr>
              <a:t>arXiv</a:t>
            </a:r>
            <a:r>
              <a:rPr lang="en-US" sz="1800">
                <a:latin typeface="Times New Roman"/>
                <a:ea typeface="Verdana"/>
                <a:cs typeface="Times New Roman"/>
              </a:rPr>
              <a:t> preprint arXiv:2009.12197, May 2021. [Online]. </a:t>
            </a:r>
          </a:p>
          <a:p>
            <a:pPr marL="0" indent="0" algn="just">
              <a:lnSpc>
                <a:spcPct val="150000"/>
              </a:lnSpc>
              <a:buNone/>
            </a:pPr>
            <a:r>
              <a:rPr lang="en-US" sz="1800">
                <a:latin typeface="Times New Roman"/>
                <a:ea typeface="Verdana"/>
                <a:cs typeface="Times New Roman"/>
              </a:rPr>
              <a:t>[4] Chen, M. W. Ulmer, and B. W. Thomas, "Deep Q-learning for Same-Day Delivery with Vehicles and Drones," </a:t>
            </a:r>
            <a:r>
              <a:rPr lang="en-US" sz="1800" err="1">
                <a:latin typeface="Times New Roman"/>
                <a:ea typeface="Verdana"/>
                <a:cs typeface="Times New Roman"/>
              </a:rPr>
              <a:t>arXiv</a:t>
            </a:r>
            <a:r>
              <a:rPr lang="en-US" sz="1800">
                <a:latin typeface="Times New Roman"/>
                <a:ea typeface="Verdana"/>
                <a:cs typeface="Times New Roman"/>
              </a:rPr>
              <a:t> preprint arXiv:1910.11901, May 2022.</a:t>
            </a:r>
          </a:p>
          <a:p>
            <a:pPr marL="0" indent="0" algn="just">
              <a:lnSpc>
                <a:spcPct val="150000"/>
              </a:lnSpc>
              <a:buNone/>
            </a:pPr>
            <a:r>
              <a:rPr lang="en-US" sz="1800">
                <a:latin typeface="Times New Roman"/>
                <a:ea typeface="Verdana"/>
                <a:cs typeface="Times New Roman"/>
              </a:rPr>
              <a:t>[5] Chen, Y. Men, N. Fuster, and C. Osorio, "Artificial Intelligence in Logistics Optimization with Sustainable Criteria: A Review," IEEE Access, Oct. 2024.</a:t>
            </a:r>
          </a:p>
          <a:p>
            <a:pPr marL="0" indent="0" algn="just">
              <a:lnSpc>
                <a:spcPct val="150000"/>
              </a:lnSpc>
              <a:buNone/>
            </a:pPr>
            <a:endParaRPr lang="en-US" sz="1400">
              <a:latin typeface="Verdana"/>
              <a:ea typeface="Verdana"/>
              <a:cs typeface="Times New Roman"/>
            </a:endParaRPr>
          </a:p>
          <a:p>
            <a:pPr marL="0" indent="0" algn="just">
              <a:lnSpc>
                <a:spcPct val="150000"/>
              </a:lnSpc>
              <a:buNone/>
            </a:pPr>
            <a:endParaRPr lang="en-US" sz="1400">
              <a:latin typeface="Verdana"/>
              <a:ea typeface="Verdana"/>
              <a:cs typeface="Times New Roman"/>
            </a:endParaRPr>
          </a:p>
          <a:p>
            <a:pPr marL="0" indent="0" algn="just">
              <a:lnSpc>
                <a:spcPct val="150000"/>
              </a:lnSpc>
              <a:buNone/>
            </a:pPr>
            <a:endParaRPr lang="en-US" sz="1400">
              <a:latin typeface="Times New Roman"/>
              <a:ea typeface="Verdana"/>
              <a:cs typeface="Times New Roman"/>
            </a:endParaRPr>
          </a:p>
          <a:p>
            <a:pPr marL="0" indent="0" algn="just">
              <a:lnSpc>
                <a:spcPct val="150000"/>
              </a:lnSpc>
              <a:buNone/>
            </a:pPr>
            <a:endParaRPr lang="en-US" sz="2000">
              <a:latin typeface="Verdana"/>
              <a:ea typeface="Verdana"/>
              <a:cs typeface="Times New Roman"/>
            </a:endParaRPr>
          </a:p>
          <a:p>
            <a:pPr marL="0" indent="0" algn="just">
              <a:lnSpc>
                <a:spcPct val="150000"/>
              </a:lnSpc>
              <a:buNone/>
            </a:pPr>
            <a:endParaRPr lang="en-US" sz="2000">
              <a:latin typeface="Times New Roman"/>
              <a:ea typeface="Verdana"/>
              <a:cs typeface="Times New Roman"/>
            </a:endParaRPr>
          </a:p>
        </p:txBody>
      </p:sp>
    </p:spTree>
    <p:extLst>
      <p:ext uri="{BB962C8B-B14F-4D97-AF65-F5344CB8AC3E}">
        <p14:creationId xmlns:p14="http://schemas.microsoft.com/office/powerpoint/2010/main" val="3613863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3E7E-45E0-6ECF-24F1-0078A2338483}"/>
              </a:ext>
            </a:extLst>
          </p:cNvPr>
          <p:cNvSpPr>
            <a:spLocks noGrp="1"/>
          </p:cNvSpPr>
          <p:nvPr>
            <p:ph type="title"/>
          </p:nvPr>
        </p:nvSpPr>
        <p:spPr/>
        <p:txBody>
          <a:bodyPr/>
          <a:lstStyle/>
          <a:p>
            <a:r>
              <a:rPr lang="en-GB">
                <a:solidFill>
                  <a:srgbClr val="17375E"/>
                </a:solidFill>
                <a:latin typeface="Verdana"/>
                <a:ea typeface="Verdana"/>
              </a:rPr>
              <a:t>Outputs</a:t>
            </a:r>
            <a:endParaRPr lang="en-GB">
              <a:solidFill>
                <a:srgbClr val="17375E"/>
              </a:solidFill>
            </a:endParaRPr>
          </a:p>
        </p:txBody>
      </p:sp>
      <p:pic>
        <p:nvPicPr>
          <p:cNvPr id="6" name="Content Placeholder 5">
            <a:extLst>
              <a:ext uri="{FF2B5EF4-FFF2-40B4-BE49-F238E27FC236}">
                <a16:creationId xmlns:a16="http://schemas.microsoft.com/office/drawing/2014/main" id="{B0FB0AF4-5F89-2B8E-EE58-66CED1073966}"/>
              </a:ext>
            </a:extLst>
          </p:cNvPr>
          <p:cNvPicPr>
            <a:picLocks noGrp="1" noChangeAspect="1"/>
          </p:cNvPicPr>
          <p:nvPr>
            <p:ph idx="1"/>
          </p:nvPr>
        </p:nvPicPr>
        <p:blipFill>
          <a:blip r:embed="rId2"/>
          <a:stretch>
            <a:fillRect/>
          </a:stretch>
        </p:blipFill>
        <p:spPr>
          <a:xfrm>
            <a:off x="810331" y="1052690"/>
            <a:ext cx="2228849" cy="4952997"/>
          </a:xfrm>
        </p:spPr>
      </p:pic>
      <p:pic>
        <p:nvPicPr>
          <p:cNvPr id="9" name="Picture 8">
            <a:extLst>
              <a:ext uri="{FF2B5EF4-FFF2-40B4-BE49-F238E27FC236}">
                <a16:creationId xmlns:a16="http://schemas.microsoft.com/office/drawing/2014/main" id="{D68CB9C2-CDA1-0FAE-44CB-F4974AFF764E}"/>
              </a:ext>
            </a:extLst>
          </p:cNvPr>
          <p:cNvPicPr>
            <a:picLocks noChangeAspect="1"/>
          </p:cNvPicPr>
          <p:nvPr/>
        </p:nvPicPr>
        <p:blipFill>
          <a:blip r:embed="rId3"/>
          <a:stretch>
            <a:fillRect/>
          </a:stretch>
        </p:blipFill>
        <p:spPr>
          <a:xfrm>
            <a:off x="6118906" y="1055867"/>
            <a:ext cx="2705923" cy="4950178"/>
          </a:xfrm>
          <a:prstGeom prst="rect">
            <a:avLst/>
          </a:prstGeom>
        </p:spPr>
      </p:pic>
      <p:pic>
        <p:nvPicPr>
          <p:cNvPr id="10" name="Picture 9">
            <a:extLst>
              <a:ext uri="{FF2B5EF4-FFF2-40B4-BE49-F238E27FC236}">
                <a16:creationId xmlns:a16="http://schemas.microsoft.com/office/drawing/2014/main" id="{AB8181AF-B03B-030D-459B-EF01B4664DA1}"/>
              </a:ext>
            </a:extLst>
          </p:cNvPr>
          <p:cNvPicPr>
            <a:picLocks noChangeAspect="1"/>
          </p:cNvPicPr>
          <p:nvPr/>
        </p:nvPicPr>
        <p:blipFill>
          <a:blip r:embed="rId4"/>
          <a:stretch>
            <a:fillRect/>
          </a:stretch>
        </p:blipFill>
        <p:spPr>
          <a:xfrm>
            <a:off x="8992950" y="1043867"/>
            <a:ext cx="2489968" cy="4944534"/>
          </a:xfrm>
          <a:prstGeom prst="rect">
            <a:avLst/>
          </a:prstGeom>
        </p:spPr>
      </p:pic>
      <p:pic>
        <p:nvPicPr>
          <p:cNvPr id="3" name="Picture 2">
            <a:extLst>
              <a:ext uri="{FF2B5EF4-FFF2-40B4-BE49-F238E27FC236}">
                <a16:creationId xmlns:a16="http://schemas.microsoft.com/office/drawing/2014/main" id="{C84E1EED-1019-6598-9108-72F89EFCC154}"/>
              </a:ext>
            </a:extLst>
          </p:cNvPr>
          <p:cNvPicPr>
            <a:picLocks noChangeAspect="1"/>
          </p:cNvPicPr>
          <p:nvPr/>
        </p:nvPicPr>
        <p:blipFill>
          <a:blip r:embed="rId5"/>
          <a:stretch>
            <a:fillRect/>
          </a:stretch>
        </p:blipFill>
        <p:spPr>
          <a:xfrm>
            <a:off x="3202950" y="1044000"/>
            <a:ext cx="2750100" cy="4950000"/>
          </a:xfrm>
          <a:prstGeom prst="rect">
            <a:avLst/>
          </a:prstGeom>
        </p:spPr>
      </p:pic>
    </p:spTree>
    <p:extLst>
      <p:ext uri="{BB962C8B-B14F-4D97-AF65-F5344CB8AC3E}">
        <p14:creationId xmlns:p14="http://schemas.microsoft.com/office/powerpoint/2010/main" val="2079334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38F4-2D81-6681-1A01-2119C61F0D98}"/>
              </a:ext>
            </a:extLst>
          </p:cNvPr>
          <p:cNvSpPr>
            <a:spLocks noGrp="1"/>
          </p:cNvSpPr>
          <p:nvPr>
            <p:ph type="title"/>
          </p:nvPr>
        </p:nvSpPr>
        <p:spPr/>
        <p:txBody>
          <a:bodyPr/>
          <a:lstStyle/>
          <a:p>
            <a:r>
              <a:rPr lang="en-GB">
                <a:latin typeface="Verdana"/>
                <a:ea typeface="Verdana"/>
              </a:rPr>
              <a:t>Outputs</a:t>
            </a:r>
            <a:endParaRPr lang="en-GB"/>
          </a:p>
        </p:txBody>
      </p:sp>
      <p:pic>
        <p:nvPicPr>
          <p:cNvPr id="12" name="Picture 11">
            <a:extLst>
              <a:ext uri="{FF2B5EF4-FFF2-40B4-BE49-F238E27FC236}">
                <a16:creationId xmlns:a16="http://schemas.microsoft.com/office/drawing/2014/main" id="{9F0C2859-05F6-8CBF-A348-9BEA12130158}"/>
              </a:ext>
            </a:extLst>
          </p:cNvPr>
          <p:cNvPicPr>
            <a:picLocks noChangeAspect="1"/>
          </p:cNvPicPr>
          <p:nvPr/>
        </p:nvPicPr>
        <p:blipFill>
          <a:blip r:embed="rId2"/>
          <a:stretch>
            <a:fillRect/>
          </a:stretch>
        </p:blipFill>
        <p:spPr>
          <a:xfrm>
            <a:off x="810683" y="1015999"/>
            <a:ext cx="3086100" cy="4848578"/>
          </a:xfrm>
          <a:prstGeom prst="rect">
            <a:avLst/>
          </a:prstGeom>
        </p:spPr>
      </p:pic>
      <p:pic>
        <p:nvPicPr>
          <p:cNvPr id="13" name="Picture 12">
            <a:extLst>
              <a:ext uri="{FF2B5EF4-FFF2-40B4-BE49-F238E27FC236}">
                <a16:creationId xmlns:a16="http://schemas.microsoft.com/office/drawing/2014/main" id="{22696A00-EE54-0542-67DF-D35CB3DC201D}"/>
              </a:ext>
            </a:extLst>
          </p:cNvPr>
          <p:cNvPicPr>
            <a:picLocks noChangeAspect="1"/>
          </p:cNvPicPr>
          <p:nvPr/>
        </p:nvPicPr>
        <p:blipFill>
          <a:blip r:embed="rId3"/>
          <a:stretch>
            <a:fillRect/>
          </a:stretch>
        </p:blipFill>
        <p:spPr>
          <a:xfrm>
            <a:off x="4552950" y="1016000"/>
            <a:ext cx="3086100" cy="4927600"/>
          </a:xfrm>
          <a:prstGeom prst="rect">
            <a:avLst/>
          </a:prstGeom>
        </p:spPr>
      </p:pic>
      <p:pic>
        <p:nvPicPr>
          <p:cNvPr id="14" name="Picture 13">
            <a:extLst>
              <a:ext uri="{FF2B5EF4-FFF2-40B4-BE49-F238E27FC236}">
                <a16:creationId xmlns:a16="http://schemas.microsoft.com/office/drawing/2014/main" id="{FE3FA5C7-3E1F-EEEC-F97F-D139029D1715}"/>
              </a:ext>
            </a:extLst>
          </p:cNvPr>
          <p:cNvPicPr>
            <a:picLocks noChangeAspect="1"/>
          </p:cNvPicPr>
          <p:nvPr/>
        </p:nvPicPr>
        <p:blipFill>
          <a:blip r:embed="rId4"/>
          <a:stretch>
            <a:fillRect/>
          </a:stretch>
        </p:blipFill>
        <p:spPr>
          <a:xfrm>
            <a:off x="8396816" y="1016000"/>
            <a:ext cx="3086100" cy="4961467"/>
          </a:xfrm>
          <a:prstGeom prst="rect">
            <a:avLst/>
          </a:prstGeom>
        </p:spPr>
      </p:pic>
    </p:spTree>
    <p:extLst>
      <p:ext uri="{BB962C8B-B14F-4D97-AF65-F5344CB8AC3E}">
        <p14:creationId xmlns:p14="http://schemas.microsoft.com/office/powerpoint/2010/main" val="1524851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F4F1-B11F-A1B5-71A4-A6E379BB386C}"/>
              </a:ext>
            </a:extLst>
          </p:cNvPr>
          <p:cNvSpPr>
            <a:spLocks noGrp="1"/>
          </p:cNvSpPr>
          <p:nvPr>
            <p:ph type="title"/>
          </p:nvPr>
        </p:nvSpPr>
        <p:spPr/>
        <p:txBody>
          <a:bodyPr/>
          <a:lstStyle/>
          <a:p>
            <a:r>
              <a:rPr lang="en-GB">
                <a:latin typeface="Verdana"/>
                <a:ea typeface="Verdana"/>
              </a:rPr>
              <a:t>Outputs</a:t>
            </a:r>
            <a:endParaRPr lang="en-GB"/>
          </a:p>
        </p:txBody>
      </p:sp>
      <p:pic>
        <p:nvPicPr>
          <p:cNvPr id="14" name="Content Placeholder 13">
            <a:extLst>
              <a:ext uri="{FF2B5EF4-FFF2-40B4-BE49-F238E27FC236}">
                <a16:creationId xmlns:a16="http://schemas.microsoft.com/office/drawing/2014/main" id="{249BF7C9-39D0-D718-C8E2-798394F13C0E}"/>
              </a:ext>
            </a:extLst>
          </p:cNvPr>
          <p:cNvPicPr>
            <a:picLocks noGrp="1" noChangeAspect="1"/>
          </p:cNvPicPr>
          <p:nvPr>
            <p:ph idx="1"/>
          </p:nvPr>
        </p:nvPicPr>
        <p:blipFill>
          <a:blip r:embed="rId2"/>
          <a:stretch>
            <a:fillRect/>
          </a:stretch>
        </p:blipFill>
        <p:spPr>
          <a:xfrm>
            <a:off x="815975" y="1052690"/>
            <a:ext cx="3002137" cy="4952997"/>
          </a:xfrm>
        </p:spPr>
      </p:pic>
      <p:pic>
        <p:nvPicPr>
          <p:cNvPr id="15" name="Picture 14">
            <a:extLst>
              <a:ext uri="{FF2B5EF4-FFF2-40B4-BE49-F238E27FC236}">
                <a16:creationId xmlns:a16="http://schemas.microsoft.com/office/drawing/2014/main" id="{3CC5A284-08DB-9B80-8FA3-AD86C914EFF3}"/>
              </a:ext>
            </a:extLst>
          </p:cNvPr>
          <p:cNvPicPr>
            <a:picLocks noChangeAspect="1"/>
          </p:cNvPicPr>
          <p:nvPr/>
        </p:nvPicPr>
        <p:blipFill>
          <a:blip r:embed="rId3"/>
          <a:stretch>
            <a:fillRect/>
          </a:stretch>
        </p:blipFill>
        <p:spPr>
          <a:xfrm>
            <a:off x="4603750" y="1061155"/>
            <a:ext cx="3086100" cy="4950178"/>
          </a:xfrm>
          <a:prstGeom prst="rect">
            <a:avLst/>
          </a:prstGeom>
        </p:spPr>
      </p:pic>
      <p:pic>
        <p:nvPicPr>
          <p:cNvPr id="16" name="Picture 15">
            <a:extLst>
              <a:ext uri="{FF2B5EF4-FFF2-40B4-BE49-F238E27FC236}">
                <a16:creationId xmlns:a16="http://schemas.microsoft.com/office/drawing/2014/main" id="{665BFD68-103C-246B-96A1-182F0B2B4A90}"/>
              </a:ext>
            </a:extLst>
          </p:cNvPr>
          <p:cNvPicPr>
            <a:picLocks noChangeAspect="1"/>
          </p:cNvPicPr>
          <p:nvPr/>
        </p:nvPicPr>
        <p:blipFill>
          <a:blip r:embed="rId4"/>
          <a:stretch>
            <a:fillRect/>
          </a:stretch>
        </p:blipFill>
        <p:spPr>
          <a:xfrm>
            <a:off x="8396817" y="1061155"/>
            <a:ext cx="3086100" cy="4944534"/>
          </a:xfrm>
          <a:prstGeom prst="rect">
            <a:avLst/>
          </a:prstGeom>
        </p:spPr>
      </p:pic>
    </p:spTree>
    <p:extLst>
      <p:ext uri="{BB962C8B-B14F-4D97-AF65-F5344CB8AC3E}">
        <p14:creationId xmlns:p14="http://schemas.microsoft.com/office/powerpoint/2010/main" val="316671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Introduction</a:t>
            </a:r>
          </a:p>
        </p:txBody>
      </p:sp>
      <p:sp>
        <p:nvSpPr>
          <p:cNvPr id="3" name="Content Placeholder 2"/>
          <p:cNvSpPr>
            <a:spLocks noGrp="1"/>
          </p:cNvSpPr>
          <p:nvPr>
            <p:ph idx="1"/>
          </p:nvPr>
        </p:nvSpPr>
        <p:spPr/>
        <p:txBody>
          <a:bodyPr vert="horz" lIns="91440" tIns="45720" rIns="91440" bIns="45720" rtlCol="0" anchor="t">
            <a:normAutofit/>
          </a:bodyPr>
          <a:lstStyle/>
          <a:p>
            <a:pPr algn="just">
              <a:lnSpc>
                <a:spcPct val="150000"/>
              </a:lnSpc>
            </a:pPr>
            <a:r>
              <a:rPr lang="en-US" sz="2000" dirty="0">
                <a:solidFill>
                  <a:srgbClr val="000000"/>
                </a:solidFill>
                <a:latin typeface="Times New Roman"/>
                <a:ea typeface="Verdana"/>
                <a:cs typeface="Times New Roman"/>
              </a:rPr>
              <a:t>Postal services are vital for logistics and communication, but accessing them via digital tools remains underdeveloped. This project introduces a Kotlin-based Android app integrating AI (Gemini) and geo-mapping to help users easily locate nearby post offices, lodge complaints, Search Post Office Names, and interact with postal services efficiently.                                                                                                                </a:t>
            </a:r>
            <a:endParaRPr lang="en-US" sz="2000" dirty="0">
              <a:latin typeface="Times New Roman"/>
            </a:endParaRPr>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D4B9-9B82-BDA4-C508-70F81301ABB1}"/>
              </a:ext>
            </a:extLst>
          </p:cNvPr>
          <p:cNvSpPr>
            <a:spLocks noGrp="1"/>
          </p:cNvSpPr>
          <p:nvPr>
            <p:ph type="title"/>
          </p:nvPr>
        </p:nvSpPr>
        <p:spPr/>
        <p:txBody>
          <a:bodyPr/>
          <a:lstStyle/>
          <a:p>
            <a:r>
              <a:rPr lang="en-US">
                <a:latin typeface="Verdana"/>
                <a:ea typeface="Verdana"/>
              </a:rPr>
              <a:t>Outputs</a:t>
            </a:r>
            <a:endParaRPr lang="en-US"/>
          </a:p>
        </p:txBody>
      </p:sp>
      <p:pic>
        <p:nvPicPr>
          <p:cNvPr id="4" name="Content Placeholder 3">
            <a:extLst>
              <a:ext uri="{FF2B5EF4-FFF2-40B4-BE49-F238E27FC236}">
                <a16:creationId xmlns:a16="http://schemas.microsoft.com/office/drawing/2014/main" id="{5BBBFC6A-94D0-791A-AE9E-475BDA3D6665}"/>
              </a:ext>
            </a:extLst>
          </p:cNvPr>
          <p:cNvPicPr>
            <a:picLocks noGrp="1" noChangeAspect="1"/>
          </p:cNvPicPr>
          <p:nvPr>
            <p:ph idx="1"/>
          </p:nvPr>
        </p:nvPicPr>
        <p:blipFill>
          <a:blip r:embed="rId2"/>
          <a:stretch>
            <a:fillRect/>
          </a:stretch>
        </p:blipFill>
        <p:spPr>
          <a:xfrm>
            <a:off x="815975" y="1041401"/>
            <a:ext cx="3020626" cy="4952997"/>
          </a:xfrm>
        </p:spPr>
      </p:pic>
      <p:pic>
        <p:nvPicPr>
          <p:cNvPr id="5" name="Picture 4">
            <a:extLst>
              <a:ext uri="{FF2B5EF4-FFF2-40B4-BE49-F238E27FC236}">
                <a16:creationId xmlns:a16="http://schemas.microsoft.com/office/drawing/2014/main" id="{67F3D4AB-FA2C-681B-5391-F1D4C94CAD18}"/>
              </a:ext>
            </a:extLst>
          </p:cNvPr>
          <p:cNvPicPr>
            <a:picLocks noChangeAspect="1"/>
          </p:cNvPicPr>
          <p:nvPr/>
        </p:nvPicPr>
        <p:blipFill>
          <a:blip r:embed="rId3"/>
          <a:stretch>
            <a:fillRect/>
          </a:stretch>
        </p:blipFill>
        <p:spPr>
          <a:xfrm>
            <a:off x="4456995" y="1038577"/>
            <a:ext cx="3182055" cy="4950179"/>
          </a:xfrm>
          <a:prstGeom prst="rect">
            <a:avLst/>
          </a:prstGeom>
        </p:spPr>
      </p:pic>
      <p:pic>
        <p:nvPicPr>
          <p:cNvPr id="6" name="Picture 5">
            <a:extLst>
              <a:ext uri="{FF2B5EF4-FFF2-40B4-BE49-F238E27FC236}">
                <a16:creationId xmlns:a16="http://schemas.microsoft.com/office/drawing/2014/main" id="{7153DA5D-D363-D332-D9E2-061D780543C0}"/>
              </a:ext>
            </a:extLst>
          </p:cNvPr>
          <p:cNvPicPr>
            <a:picLocks noChangeAspect="1"/>
          </p:cNvPicPr>
          <p:nvPr/>
        </p:nvPicPr>
        <p:blipFill>
          <a:blip r:embed="rId4"/>
          <a:stretch>
            <a:fillRect/>
          </a:stretch>
        </p:blipFill>
        <p:spPr>
          <a:xfrm>
            <a:off x="8272640" y="1038579"/>
            <a:ext cx="3210277" cy="4938888"/>
          </a:xfrm>
          <a:prstGeom prst="rect">
            <a:avLst/>
          </a:prstGeom>
        </p:spPr>
      </p:pic>
    </p:spTree>
    <p:extLst>
      <p:ext uri="{BB962C8B-B14F-4D97-AF65-F5344CB8AC3E}">
        <p14:creationId xmlns:p14="http://schemas.microsoft.com/office/powerpoint/2010/main" val="2438111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DG wheel">
            <a:extLst>
              <a:ext uri="{FF2B5EF4-FFF2-40B4-BE49-F238E27FC236}">
                <a16:creationId xmlns:a16="http://schemas.microsoft.com/office/drawing/2014/main" id="{016995E6-61E6-55D0-2104-2D236E56C0D1}"/>
              </a:ext>
            </a:extLst>
          </p:cNvPr>
          <p:cNvPicPr>
            <a:picLocks noChangeAspect="1"/>
          </p:cNvPicPr>
          <p:nvPr/>
        </p:nvPicPr>
        <p:blipFill>
          <a:blip r:embed="rId2"/>
          <a:srcRect t="7990" b="7740"/>
          <a:stretch/>
        </p:blipFill>
        <p:spPr>
          <a:xfrm>
            <a:off x="1411138" y="1114382"/>
            <a:ext cx="8799723" cy="4937298"/>
          </a:xfrm>
          <a:prstGeom prst="rect">
            <a:avLst/>
          </a:prstGeom>
        </p:spPr>
      </p:pic>
      <p:sp>
        <p:nvSpPr>
          <p:cNvPr id="5" name="Title 4">
            <a:extLst>
              <a:ext uri="{FF2B5EF4-FFF2-40B4-BE49-F238E27FC236}">
                <a16:creationId xmlns:a16="http://schemas.microsoft.com/office/drawing/2014/main" id="{B9180B1A-7D1E-AE13-7786-F314E2F9D3D0}"/>
              </a:ext>
            </a:extLst>
          </p:cNvPr>
          <p:cNvSpPr>
            <a:spLocks noGrp="1"/>
          </p:cNvSpPr>
          <p:nvPr>
            <p:ph type="title" idx="4294967295"/>
          </p:nvPr>
        </p:nvSpPr>
        <p:spPr>
          <a:xfrm>
            <a:off x="798000" y="274638"/>
            <a:ext cx="11394000" cy="487362"/>
          </a:xfrm>
        </p:spPr>
        <p:txBody>
          <a:bodyPr/>
          <a:lstStyle/>
          <a:p>
            <a:r>
              <a:rPr lang="en-GB">
                <a:solidFill>
                  <a:srgbClr val="17375E"/>
                </a:solidFill>
                <a:latin typeface="Verdana"/>
                <a:ea typeface="Verdana"/>
                <a:cs typeface="Times New Roman"/>
              </a:rPr>
              <a:t>Sustainable Development Goals</a:t>
            </a:r>
            <a:endParaRPr lang="en-US" b="0" err="1">
              <a:solidFill>
                <a:schemeClr val="tx1"/>
              </a:solidFill>
              <a:latin typeface="Verdana"/>
              <a:ea typeface="Verdana"/>
              <a:cs typeface="Times New Roman"/>
            </a:endParaRPr>
          </a:p>
        </p:txBody>
      </p:sp>
    </p:spTree>
    <p:extLst>
      <p:ext uri="{BB962C8B-B14F-4D97-AF65-F5344CB8AC3E}">
        <p14:creationId xmlns:p14="http://schemas.microsoft.com/office/powerpoint/2010/main" val="4215839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314 design of thank you note Slide01">
            <a:extLst>
              <a:ext uri="{FF2B5EF4-FFF2-40B4-BE49-F238E27FC236}">
                <a16:creationId xmlns:a16="http://schemas.microsoft.com/office/drawing/2014/main" id="{6A1EA377-9AAA-EFA8-8820-4557B5ED6FBA}"/>
              </a:ext>
            </a:extLst>
          </p:cNvPr>
          <p:cNvPicPr>
            <a:picLocks noChangeAspect="1"/>
          </p:cNvPicPr>
          <p:nvPr/>
        </p:nvPicPr>
        <p:blipFill>
          <a:blip r:embed="rId2"/>
          <a:stretch>
            <a:fillRect/>
          </a:stretch>
        </p:blipFill>
        <p:spPr>
          <a:xfrm>
            <a:off x="2381250" y="1040175"/>
            <a:ext cx="7429500" cy="5065650"/>
          </a:xfrm>
          <a:prstGeom prst="rect">
            <a:avLst/>
          </a:prstGeom>
        </p:spPr>
      </p:pic>
    </p:spTree>
    <p:extLst>
      <p:ext uri="{BB962C8B-B14F-4D97-AF65-F5344CB8AC3E}">
        <p14:creationId xmlns:p14="http://schemas.microsoft.com/office/powerpoint/2010/main" val="36916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01A14-6862-3461-5912-C0B86233C9A2}"/>
              </a:ext>
            </a:extLst>
          </p:cNvPr>
          <p:cNvSpPr>
            <a:spLocks noGrp="1"/>
          </p:cNvSpPr>
          <p:nvPr>
            <p:ph type="title"/>
          </p:nvPr>
        </p:nvSpPr>
        <p:spPr/>
        <p:txBody>
          <a:bodyPr/>
          <a:lstStyle/>
          <a:p>
            <a:r>
              <a:rPr lang="en-GB">
                <a:latin typeface="Verdana"/>
                <a:ea typeface="Verdana"/>
              </a:rPr>
              <a:t>Problem Statement</a:t>
            </a:r>
            <a:endParaRPr lang="en-GB">
              <a:solidFill>
                <a:srgbClr val="17375E"/>
              </a:solidFill>
            </a:endParaRPr>
          </a:p>
        </p:txBody>
      </p:sp>
      <p:sp>
        <p:nvSpPr>
          <p:cNvPr id="3" name="Content Placeholder 2">
            <a:extLst>
              <a:ext uri="{FF2B5EF4-FFF2-40B4-BE49-F238E27FC236}">
                <a16:creationId xmlns:a16="http://schemas.microsoft.com/office/drawing/2014/main" id="{BA68A698-97F0-5A81-5F52-6A12E31A1139}"/>
              </a:ext>
            </a:extLst>
          </p:cNvPr>
          <p:cNvSpPr>
            <a:spLocks noGrp="1"/>
          </p:cNvSpPr>
          <p:nvPr>
            <p:ph idx="1"/>
          </p:nvPr>
        </p:nvSpPr>
        <p:spPr/>
        <p:txBody>
          <a:bodyPr vert="horz" lIns="91440" tIns="45720" rIns="91440" bIns="45720" rtlCol="0" anchor="t">
            <a:normAutofit/>
          </a:bodyPr>
          <a:lstStyle/>
          <a:p>
            <a:pPr algn="just">
              <a:lnSpc>
                <a:spcPct val="150000"/>
              </a:lnSpc>
            </a:pPr>
            <a:r>
              <a:rPr lang="en-US" sz="2000">
                <a:latin typeface="Times New Roman"/>
                <a:ea typeface="Verdana"/>
              </a:rPr>
              <a:t>Many users face difficulties in locating nearby post offices, filing complaints, or receiving updates due to the absence of centralized, AI-driven mobile systems. Current tools lack interactive mapping and real-time query resolution features, leading to inconvenience and limited engagement.</a:t>
            </a:r>
            <a:endParaRPr lang="en-US"/>
          </a:p>
        </p:txBody>
      </p:sp>
    </p:spTree>
    <p:extLst>
      <p:ext uri="{BB962C8B-B14F-4D97-AF65-F5344CB8AC3E}">
        <p14:creationId xmlns:p14="http://schemas.microsoft.com/office/powerpoint/2010/main" val="1899231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Literature Review</a:t>
            </a:r>
          </a:p>
        </p:txBody>
      </p:sp>
      <p:graphicFrame>
        <p:nvGraphicFramePr>
          <p:cNvPr id="6" name="Content Placeholder 5">
            <a:extLst>
              <a:ext uri="{FF2B5EF4-FFF2-40B4-BE49-F238E27FC236}">
                <a16:creationId xmlns:a16="http://schemas.microsoft.com/office/drawing/2014/main" id="{AED66305-0081-4F94-091D-7A659D8C9205}"/>
              </a:ext>
            </a:extLst>
          </p:cNvPr>
          <p:cNvGraphicFramePr>
            <a:graphicFrameLocks noGrp="1"/>
          </p:cNvGraphicFramePr>
          <p:nvPr>
            <p:ph idx="1"/>
            <p:extLst>
              <p:ext uri="{D42A27DB-BD31-4B8C-83A1-F6EECF244321}">
                <p14:modId xmlns:p14="http://schemas.microsoft.com/office/powerpoint/2010/main" val="414302905"/>
              </p:ext>
            </p:extLst>
          </p:nvPr>
        </p:nvGraphicFramePr>
        <p:xfrm>
          <a:off x="812800" y="1238989"/>
          <a:ext cx="10667990" cy="3794780"/>
        </p:xfrm>
        <a:graphic>
          <a:graphicData uri="http://schemas.openxmlformats.org/drawingml/2006/table">
            <a:tbl>
              <a:tblPr firstRow="1" bandRow="1">
                <a:tableStyleId>{5940675A-B579-460E-94D1-54222C63F5DA}</a:tableStyleId>
              </a:tblPr>
              <a:tblGrid>
                <a:gridCol w="813660">
                  <a:extLst>
                    <a:ext uri="{9D8B030D-6E8A-4147-A177-3AD203B41FA5}">
                      <a16:colId xmlns:a16="http://schemas.microsoft.com/office/drawing/2014/main" val="1737876869"/>
                    </a:ext>
                  </a:extLst>
                </a:gridCol>
                <a:gridCol w="891152">
                  <a:extLst>
                    <a:ext uri="{9D8B030D-6E8A-4147-A177-3AD203B41FA5}">
                      <a16:colId xmlns:a16="http://schemas.microsoft.com/office/drawing/2014/main" val="3004353446"/>
                    </a:ext>
                  </a:extLst>
                </a:gridCol>
                <a:gridCol w="1898542">
                  <a:extLst>
                    <a:ext uri="{9D8B030D-6E8A-4147-A177-3AD203B41FA5}">
                      <a16:colId xmlns:a16="http://schemas.microsoft.com/office/drawing/2014/main" val="2130711547"/>
                    </a:ext>
                  </a:extLst>
                </a:gridCol>
                <a:gridCol w="2221423">
                  <a:extLst>
                    <a:ext uri="{9D8B030D-6E8A-4147-A177-3AD203B41FA5}">
                      <a16:colId xmlns:a16="http://schemas.microsoft.com/office/drawing/2014/main" val="4176144405"/>
                    </a:ext>
                  </a:extLst>
                </a:gridCol>
                <a:gridCol w="4843213">
                  <a:extLst>
                    <a:ext uri="{9D8B030D-6E8A-4147-A177-3AD203B41FA5}">
                      <a16:colId xmlns:a16="http://schemas.microsoft.com/office/drawing/2014/main" val="2872671838"/>
                    </a:ext>
                  </a:extLst>
                </a:gridCol>
              </a:tblGrid>
              <a:tr h="374542">
                <a:tc>
                  <a:txBody>
                    <a:bodyPr/>
                    <a:lstStyle/>
                    <a:p>
                      <a:r>
                        <a:rPr lang="en-US" sz="1800" b="1">
                          <a:latin typeface="Times New Roman"/>
                        </a:rPr>
                        <a:t>S.NO</a:t>
                      </a:r>
                    </a:p>
                  </a:txBody>
                  <a:tcPr/>
                </a:tc>
                <a:tc>
                  <a:txBody>
                    <a:bodyPr/>
                    <a:lstStyle/>
                    <a:p>
                      <a:r>
                        <a:rPr lang="en-US" sz="1800" b="1">
                          <a:latin typeface="Times New Roman"/>
                        </a:rPr>
                        <a:t>YEAR</a:t>
                      </a:r>
                    </a:p>
                  </a:txBody>
                  <a:tcPr/>
                </a:tc>
                <a:tc>
                  <a:txBody>
                    <a:bodyPr/>
                    <a:lstStyle/>
                    <a:p>
                      <a:r>
                        <a:rPr lang="en-US" sz="1800" b="1">
                          <a:latin typeface="Times New Roman"/>
                        </a:rPr>
                        <a:t>AUTHORS</a:t>
                      </a:r>
                    </a:p>
                  </a:txBody>
                  <a:tcPr/>
                </a:tc>
                <a:tc>
                  <a:txBody>
                    <a:bodyPr/>
                    <a:lstStyle/>
                    <a:p>
                      <a:r>
                        <a:rPr lang="en-US" sz="1800" b="1">
                          <a:latin typeface="Times New Roman"/>
                        </a:rPr>
                        <a:t>TITLE</a:t>
                      </a:r>
                    </a:p>
                  </a:txBody>
                  <a:tcPr/>
                </a:tc>
                <a:tc>
                  <a:txBody>
                    <a:bodyPr/>
                    <a:lstStyle/>
                    <a:p>
                      <a:r>
                        <a:rPr lang="en-US" sz="1800" b="1">
                          <a:latin typeface="Times New Roman"/>
                        </a:rPr>
                        <a:t>OUTCOMES</a:t>
                      </a:r>
                    </a:p>
                  </a:txBody>
                  <a:tcPr/>
                </a:tc>
                <a:extLst>
                  <a:ext uri="{0D108BD9-81ED-4DB2-BD59-A6C34878D82A}">
                    <a16:rowId xmlns:a16="http://schemas.microsoft.com/office/drawing/2014/main" val="17268473"/>
                  </a:ext>
                </a:extLst>
              </a:tr>
              <a:tr h="370840">
                <a:tc>
                  <a:txBody>
                    <a:bodyPr/>
                    <a:lstStyle/>
                    <a:p>
                      <a:pPr lvl="0">
                        <a:buNone/>
                      </a:pPr>
                      <a:r>
                        <a:rPr lang="en-US" sz="1400" b="0" i="0" u="none" strike="noStrike" noProof="0">
                          <a:solidFill>
                            <a:srgbClr val="000000"/>
                          </a:solidFill>
                          <a:latin typeface="Times New Roman"/>
                        </a:rPr>
                        <a:t>1</a:t>
                      </a:r>
                      <a:endParaRPr lang="en-US" sz="1400">
                        <a:latin typeface="Times New Roman"/>
                      </a:endParaRPr>
                    </a:p>
                  </a:txBody>
                  <a:tcPr/>
                </a:tc>
                <a:tc>
                  <a:txBody>
                    <a:bodyPr/>
                    <a:lstStyle/>
                    <a:p>
                      <a:pPr lvl="0">
                        <a:buNone/>
                      </a:pPr>
                      <a:r>
                        <a:rPr lang="en-US" sz="1400" b="0" i="0" u="none" strike="noStrike" noProof="0">
                          <a:solidFill>
                            <a:srgbClr val="000000"/>
                          </a:solidFill>
                          <a:latin typeface="Times New Roman"/>
                        </a:rPr>
                        <a:t>2016</a:t>
                      </a:r>
                      <a:endParaRPr lang="en-US" sz="1400">
                        <a:latin typeface="Times New Roman"/>
                      </a:endParaRPr>
                    </a:p>
                  </a:txBody>
                  <a:tcPr/>
                </a:tc>
                <a:tc>
                  <a:txBody>
                    <a:bodyPr/>
                    <a:lstStyle/>
                    <a:p>
                      <a:pPr lvl="0" algn="l">
                        <a:lnSpc>
                          <a:spcPct val="100000"/>
                        </a:lnSpc>
                        <a:spcBef>
                          <a:spcPts val="0"/>
                        </a:spcBef>
                        <a:spcAft>
                          <a:spcPts val="0"/>
                        </a:spcAft>
                        <a:buNone/>
                      </a:pPr>
                      <a:r>
                        <a:rPr lang="en-US" sz="1400" b="0" err="1">
                          <a:latin typeface="Times New Roman"/>
                        </a:rPr>
                        <a:t>Koesdwiady</a:t>
                      </a:r>
                      <a:r>
                        <a:rPr lang="en-US" sz="1400" b="0">
                          <a:latin typeface="Times New Roman"/>
                        </a:rPr>
                        <a:t>, Soua &amp; </a:t>
                      </a:r>
                      <a:r>
                        <a:rPr lang="en-US" sz="1400" b="0" err="1">
                          <a:latin typeface="Times New Roman"/>
                        </a:rPr>
                        <a:t>Karray</a:t>
                      </a:r>
                      <a:endParaRPr lang="en-US" sz="1400" b="0">
                        <a:latin typeface="Times New Roman"/>
                      </a:endParaRPr>
                    </a:p>
                    <a:p>
                      <a:pPr lvl="0">
                        <a:buNone/>
                      </a:pPr>
                      <a:endParaRPr lang="en-US" sz="1400" b="0" i="0" u="none" strike="noStrike" noProof="0">
                        <a:solidFill>
                          <a:srgbClr val="000000"/>
                        </a:solidFill>
                        <a:latin typeface="Times New Roman"/>
                      </a:endParaRPr>
                    </a:p>
                  </a:txBody>
                  <a:tcPr/>
                </a:tc>
                <a:tc>
                  <a:txBody>
                    <a:bodyPr/>
                    <a:lstStyle/>
                    <a:p>
                      <a:pPr lvl="0">
                        <a:buNone/>
                      </a:pPr>
                      <a:r>
                        <a:rPr lang="en-US" sz="1400" b="0" i="0" u="none" strike="noStrike" noProof="0">
                          <a:solidFill>
                            <a:srgbClr val="000000"/>
                          </a:solidFill>
                          <a:latin typeface="Times New Roman"/>
                        </a:rPr>
                        <a:t>Improving Traffic Flow Prediction With Weather Info in Connected Cars</a:t>
                      </a:r>
                      <a:endParaRPr lang="en-US" sz="1400" b="0">
                        <a:latin typeface="Times New Roman"/>
                      </a:endParaRPr>
                    </a:p>
                  </a:txBody>
                  <a:tcPr/>
                </a:tc>
                <a:tc>
                  <a:txBody>
                    <a:bodyPr/>
                    <a:lstStyle/>
                    <a:p>
                      <a:pPr lvl="0">
                        <a:buNone/>
                      </a:pPr>
                      <a:r>
                        <a:rPr lang="en-US" sz="1400" b="0" i="0" u="none" strike="noStrike" noProof="0">
                          <a:solidFill>
                            <a:srgbClr val="000000"/>
                          </a:solidFill>
                          <a:latin typeface="Times New Roman"/>
                        </a:rPr>
                        <a:t>Enhanced delivery routing through weather-based traffic prediction using deep learning</a:t>
                      </a:r>
                      <a:endParaRPr lang="en-US" sz="1400">
                        <a:latin typeface="Times New Roman"/>
                      </a:endParaRPr>
                    </a:p>
                  </a:txBody>
                  <a:tcPr/>
                </a:tc>
                <a:extLst>
                  <a:ext uri="{0D108BD9-81ED-4DB2-BD59-A6C34878D82A}">
                    <a16:rowId xmlns:a16="http://schemas.microsoft.com/office/drawing/2014/main" val="101782107"/>
                  </a:ext>
                </a:extLst>
              </a:tr>
              <a:tr h="370840">
                <a:tc>
                  <a:txBody>
                    <a:bodyPr/>
                    <a:lstStyle/>
                    <a:p>
                      <a:pPr lvl="0">
                        <a:buNone/>
                      </a:pPr>
                      <a:r>
                        <a:rPr lang="en-US" sz="1400" b="0" i="0" u="none" strike="noStrike" noProof="0">
                          <a:solidFill>
                            <a:srgbClr val="000000"/>
                          </a:solidFill>
                          <a:latin typeface="Times New Roman"/>
                        </a:rPr>
                        <a:t>2</a:t>
                      </a:r>
                      <a:endParaRPr lang="en-US" sz="1400">
                        <a:latin typeface="Times New Roman"/>
                      </a:endParaRPr>
                    </a:p>
                  </a:txBody>
                  <a:tcPr/>
                </a:tc>
                <a:tc>
                  <a:txBody>
                    <a:bodyPr/>
                    <a:lstStyle/>
                    <a:p>
                      <a:r>
                        <a:rPr lang="en-US" sz="1400" b="0" i="0" u="none" strike="noStrike" noProof="0">
                          <a:solidFill>
                            <a:srgbClr val="000000"/>
                          </a:solidFill>
                          <a:latin typeface="Times New Roman"/>
                        </a:rPr>
                        <a:t>2017</a:t>
                      </a:r>
                      <a:endParaRPr lang="en-US" sz="1400">
                        <a:latin typeface="Times New Roman"/>
                      </a:endParaRPr>
                    </a:p>
                  </a:txBody>
                  <a:tcPr/>
                </a:tc>
                <a:tc>
                  <a:txBody>
                    <a:bodyPr/>
                    <a:lstStyle/>
                    <a:p>
                      <a:pPr lvl="0" algn="l">
                        <a:lnSpc>
                          <a:spcPct val="100000"/>
                        </a:lnSpc>
                        <a:spcBef>
                          <a:spcPts val="0"/>
                        </a:spcBef>
                        <a:spcAft>
                          <a:spcPts val="0"/>
                        </a:spcAft>
                        <a:buNone/>
                      </a:pPr>
                      <a:r>
                        <a:rPr lang="en-US" sz="1400" b="0">
                          <a:latin typeface="Times New Roman"/>
                        </a:rPr>
                        <a:t>R. Mehta &amp; T. Joshi</a:t>
                      </a:r>
                    </a:p>
                    <a:p>
                      <a:pPr lvl="0">
                        <a:buNone/>
                      </a:pPr>
                      <a:endParaRPr lang="en-US" sz="1400" b="0" i="0" u="none" strike="noStrike" noProof="0">
                        <a:solidFill>
                          <a:srgbClr val="000000"/>
                        </a:solidFill>
                        <a:latin typeface="Times New Roman"/>
                      </a:endParaRPr>
                    </a:p>
                  </a:txBody>
                  <a:tcPr/>
                </a:tc>
                <a:tc>
                  <a:txBody>
                    <a:bodyPr/>
                    <a:lstStyle/>
                    <a:p>
                      <a:pPr lvl="0">
                        <a:buNone/>
                      </a:pPr>
                      <a:r>
                        <a:rPr lang="en-US" sz="1400" b="0" i="0" u="none" strike="noStrike" noProof="0">
                          <a:solidFill>
                            <a:srgbClr val="000000"/>
                          </a:solidFill>
                          <a:latin typeface="Times New Roman"/>
                        </a:rPr>
                        <a:t>Integration of Mobile GIS for Urban Services</a:t>
                      </a:r>
                      <a:endParaRPr lang="en-US" sz="1400" b="0">
                        <a:latin typeface="Times New Roman"/>
                      </a:endParaRPr>
                    </a:p>
                  </a:txBody>
                  <a:tcPr/>
                </a:tc>
                <a:tc>
                  <a:txBody>
                    <a:bodyPr/>
                    <a:lstStyle/>
                    <a:p>
                      <a:pPr lvl="0">
                        <a:buNone/>
                      </a:pPr>
                      <a:r>
                        <a:rPr lang="en-US" sz="1400" b="0" i="0" u="none" strike="noStrike" noProof="0">
                          <a:solidFill>
                            <a:srgbClr val="000000"/>
                          </a:solidFill>
                          <a:latin typeface="Times New Roman"/>
                        </a:rPr>
                        <a:t>Demonstrated how mobile GIS improved access to urban services, especially in remote areas.</a:t>
                      </a:r>
                      <a:endParaRPr lang="en-US" sz="1400">
                        <a:latin typeface="Times New Roman"/>
                      </a:endParaRPr>
                    </a:p>
                  </a:txBody>
                  <a:tcPr/>
                </a:tc>
                <a:extLst>
                  <a:ext uri="{0D108BD9-81ED-4DB2-BD59-A6C34878D82A}">
                    <a16:rowId xmlns:a16="http://schemas.microsoft.com/office/drawing/2014/main" val="3383834792"/>
                  </a:ext>
                </a:extLst>
              </a:tr>
              <a:tr h="370839">
                <a:tc>
                  <a:txBody>
                    <a:bodyPr/>
                    <a:lstStyle/>
                    <a:p>
                      <a:pPr lvl="0">
                        <a:buNone/>
                      </a:pPr>
                      <a:r>
                        <a:rPr lang="en-US" sz="1400" b="0" i="0" u="none" strike="noStrike" noProof="0">
                          <a:solidFill>
                            <a:srgbClr val="000000"/>
                          </a:solidFill>
                          <a:latin typeface="Times New Roman"/>
                        </a:rPr>
                        <a:t>3</a:t>
                      </a:r>
                      <a:endParaRPr lang="en-US" sz="1400">
                        <a:latin typeface="Times New Roman"/>
                      </a:endParaRPr>
                    </a:p>
                  </a:txBody>
                  <a:tcPr/>
                </a:tc>
                <a:tc>
                  <a:txBody>
                    <a:bodyPr/>
                    <a:lstStyle/>
                    <a:p>
                      <a:pPr lvl="0">
                        <a:buNone/>
                      </a:pPr>
                      <a:r>
                        <a:rPr lang="en-US" sz="1400" b="0" i="0" u="none" strike="noStrike" noProof="0">
                          <a:solidFill>
                            <a:srgbClr val="000000"/>
                          </a:solidFill>
                          <a:latin typeface="Times New Roman"/>
                        </a:rPr>
                        <a:t>2018</a:t>
                      </a:r>
                      <a:endParaRPr lang="en-US" sz="1400">
                        <a:latin typeface="Times New Roman"/>
                      </a:endParaRPr>
                    </a:p>
                  </a:txBody>
                  <a:tcPr/>
                </a:tc>
                <a:tc>
                  <a:txBody>
                    <a:bodyPr/>
                    <a:lstStyle/>
                    <a:p>
                      <a:pPr lvl="0">
                        <a:buNone/>
                      </a:pPr>
                      <a:r>
                        <a:rPr lang="en-US" sz="1400" b="0" i="0" u="none" strike="noStrike" noProof="0">
                          <a:solidFill>
                            <a:srgbClr val="000000"/>
                          </a:solidFill>
                          <a:latin typeface="Times New Roman"/>
                        </a:rPr>
                        <a:t>S. Lee &amp; T. Kim</a:t>
                      </a:r>
                      <a:endParaRPr lang="en-US" sz="1400" b="0">
                        <a:latin typeface="Times New Roman"/>
                      </a:endParaRPr>
                    </a:p>
                  </a:txBody>
                  <a:tcPr/>
                </a:tc>
                <a:tc>
                  <a:txBody>
                    <a:bodyPr/>
                    <a:lstStyle/>
                    <a:p>
                      <a:pPr lvl="0">
                        <a:buNone/>
                      </a:pPr>
                      <a:r>
                        <a:rPr lang="en-US" sz="1400" b="0" i="0" u="none" strike="noStrike" noProof="0">
                          <a:solidFill>
                            <a:srgbClr val="000000"/>
                          </a:solidFill>
                          <a:latin typeface="Times New Roman"/>
                        </a:rPr>
                        <a:t>Geo-Mapping Interfaces for Civic Use</a:t>
                      </a:r>
                      <a:endParaRPr lang="en-US" sz="1400" b="0">
                        <a:latin typeface="Times New Roman"/>
                      </a:endParaRPr>
                    </a:p>
                  </a:txBody>
                  <a:tcPr/>
                </a:tc>
                <a:tc>
                  <a:txBody>
                    <a:bodyPr/>
                    <a:lstStyle/>
                    <a:p>
                      <a:pPr lvl="0">
                        <a:buNone/>
                      </a:pPr>
                      <a:r>
                        <a:rPr lang="en-US" sz="1400" b="0" i="0" u="none" strike="noStrike" noProof="0">
                          <a:solidFill>
                            <a:srgbClr val="000000"/>
                          </a:solidFill>
                          <a:latin typeface="Times New Roman"/>
                        </a:rPr>
                        <a:t>Highlighted advantages of mobile geo-mapping interfaces in urban public services.</a:t>
                      </a:r>
                      <a:endParaRPr lang="en-US" sz="1400">
                        <a:latin typeface="Times New Roman"/>
                      </a:endParaRPr>
                    </a:p>
                  </a:txBody>
                  <a:tcPr/>
                </a:tc>
                <a:extLst>
                  <a:ext uri="{0D108BD9-81ED-4DB2-BD59-A6C34878D82A}">
                    <a16:rowId xmlns:a16="http://schemas.microsoft.com/office/drawing/2014/main" val="1813717495"/>
                  </a:ext>
                </a:extLst>
              </a:tr>
              <a:tr h="516610">
                <a:tc>
                  <a:txBody>
                    <a:bodyPr/>
                    <a:lstStyle/>
                    <a:p>
                      <a:pPr lvl="0">
                        <a:buNone/>
                      </a:pPr>
                      <a:r>
                        <a:rPr lang="en-US" sz="1400" b="0" i="0" u="none" strike="noStrike" noProof="0">
                          <a:solidFill>
                            <a:srgbClr val="000000"/>
                          </a:solidFill>
                          <a:latin typeface="Times New Roman"/>
                        </a:rPr>
                        <a:t>4</a:t>
                      </a:r>
                    </a:p>
                  </a:txBody>
                  <a:tcPr/>
                </a:tc>
                <a:tc>
                  <a:txBody>
                    <a:bodyPr/>
                    <a:lstStyle/>
                    <a:p>
                      <a:pPr lvl="0">
                        <a:buNone/>
                      </a:pPr>
                      <a:r>
                        <a:rPr lang="en-US" sz="1400" b="0" i="0" u="none" strike="noStrike" noProof="0">
                          <a:solidFill>
                            <a:srgbClr val="000000"/>
                          </a:solidFill>
                          <a:latin typeface="Times New Roman"/>
                        </a:rPr>
                        <a:t>2019</a:t>
                      </a:r>
                    </a:p>
                  </a:txBody>
                  <a:tcPr/>
                </a:tc>
                <a:tc>
                  <a:txBody>
                    <a:bodyPr/>
                    <a:lstStyle/>
                    <a:p>
                      <a:pPr lvl="0">
                        <a:buNone/>
                      </a:pPr>
                      <a:r>
                        <a:rPr lang="en-US" sz="1400" b="0" i="0" u="none" strike="noStrike" noProof="0">
                          <a:solidFill>
                            <a:srgbClr val="000000"/>
                          </a:solidFill>
                          <a:latin typeface="Times New Roman"/>
                        </a:rPr>
                        <a:t>A. Banerjee &amp; S. Rao</a:t>
                      </a:r>
                      <a:endParaRPr lang="en-US" sz="1400" b="0">
                        <a:latin typeface="Times New Roman"/>
                      </a:endParaRPr>
                    </a:p>
                  </a:txBody>
                  <a:tcPr/>
                </a:tc>
                <a:tc>
                  <a:txBody>
                    <a:bodyPr/>
                    <a:lstStyle/>
                    <a:p>
                      <a:pPr lvl="0" algn="l">
                        <a:lnSpc>
                          <a:spcPct val="100000"/>
                        </a:lnSpc>
                        <a:spcBef>
                          <a:spcPts val="0"/>
                        </a:spcBef>
                        <a:spcAft>
                          <a:spcPts val="0"/>
                        </a:spcAft>
                        <a:buNone/>
                      </a:pPr>
                      <a:r>
                        <a:rPr lang="en-US" sz="1400" b="0">
                          <a:latin typeface="Times New Roman"/>
                        </a:rPr>
                        <a:t>Complaint Management Systems: A Digital Approach</a:t>
                      </a:r>
                    </a:p>
                    <a:p>
                      <a:pPr lvl="0">
                        <a:buNone/>
                      </a:pPr>
                      <a:endParaRPr lang="en-US" sz="1400" b="0" i="0" u="none" strike="noStrike" noProof="0">
                        <a:solidFill>
                          <a:srgbClr val="000000"/>
                        </a:solidFill>
                        <a:latin typeface="Times New Roman"/>
                      </a:endParaRPr>
                    </a:p>
                  </a:txBody>
                  <a:tcPr/>
                </a:tc>
                <a:tc>
                  <a:txBody>
                    <a:bodyPr/>
                    <a:lstStyle/>
                    <a:p>
                      <a:pPr lvl="0">
                        <a:buNone/>
                      </a:pPr>
                      <a:r>
                        <a:rPr lang="en-US" sz="1400" b="0" i="0" u="none" strike="noStrike" noProof="0">
                          <a:solidFill>
                            <a:srgbClr val="000000"/>
                          </a:solidFill>
                          <a:latin typeface="Times New Roman"/>
                        </a:rPr>
                        <a:t>Showed how complaint handling apps improve administrative responsiveness and feedback loops.</a:t>
                      </a:r>
                      <a:endParaRPr lang="en-US" sz="1400">
                        <a:latin typeface="Times New Roman"/>
                      </a:endParaRPr>
                    </a:p>
                  </a:txBody>
                  <a:tcPr/>
                </a:tc>
                <a:extLst>
                  <a:ext uri="{0D108BD9-81ED-4DB2-BD59-A6C34878D82A}">
                    <a16:rowId xmlns:a16="http://schemas.microsoft.com/office/drawing/2014/main" val="2058252341"/>
                  </a:ext>
                </a:extLst>
              </a:tr>
              <a:tr h="516610">
                <a:tc>
                  <a:txBody>
                    <a:bodyPr/>
                    <a:lstStyle/>
                    <a:p>
                      <a:pPr lvl="0" algn="l" rtl="0">
                        <a:lnSpc>
                          <a:spcPct val="100000"/>
                        </a:lnSpc>
                        <a:buNone/>
                      </a:pPr>
                      <a:r>
                        <a:rPr lang="en-US" sz="1400" b="0" i="0" u="none" strike="noStrike">
                          <a:solidFill>
                            <a:srgbClr val="000000"/>
                          </a:solidFill>
                          <a:effectLst/>
                          <a:latin typeface="Times New Roman"/>
                        </a:rPr>
                        <a:t>5</a:t>
                      </a:r>
                      <a:endParaRPr lang="en-US" sz="1400">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B w="9525" cap="flat" cmpd="sng" algn="ctr">
                      <a:solidFill>
                        <a:srgbClr val="000000"/>
                      </a:solidFill>
                      <a:prstDash val="solid"/>
                      <a:round/>
                      <a:headEnd type="none" w="med" len="med"/>
                      <a:tailEnd type="none" w="med" len="med"/>
                    </a:lnB>
                    <a:noFill/>
                  </a:tcPr>
                </a:tc>
                <a:tc>
                  <a:txBody>
                    <a:bodyPr/>
                    <a:lstStyle/>
                    <a:p>
                      <a:pPr lvl="0" algn="l" rtl="0">
                        <a:lnSpc>
                          <a:spcPct val="100000"/>
                        </a:lnSpc>
                        <a:buNone/>
                      </a:pPr>
                      <a:r>
                        <a:rPr lang="en-US" sz="1400" b="0" i="0" u="none" strike="noStrike">
                          <a:solidFill>
                            <a:srgbClr val="000000"/>
                          </a:solidFill>
                          <a:effectLst/>
                          <a:latin typeface="Times New Roman"/>
                        </a:rPr>
                        <a:t>2020</a:t>
                      </a:r>
                      <a:endParaRPr lang="en-US" sz="1400" b="0" i="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B w="9525"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400" b="0" err="1">
                          <a:latin typeface="Times New Roman"/>
                        </a:rPr>
                        <a:t>Kirimtat</a:t>
                      </a:r>
                      <a:r>
                        <a:rPr lang="en-US" sz="1400" b="0">
                          <a:latin typeface="Times New Roman"/>
                        </a:rPr>
                        <a:t>, </a:t>
                      </a:r>
                      <a:r>
                        <a:rPr lang="en-US" sz="1400" b="0" err="1">
                          <a:latin typeface="Times New Roman"/>
                        </a:rPr>
                        <a:t>Krejcar</a:t>
                      </a:r>
                      <a:r>
                        <a:rPr lang="en-US" sz="1400" b="0">
                          <a:latin typeface="Times New Roman"/>
                        </a:rPr>
                        <a:t>, Kertesz &amp; </a:t>
                      </a:r>
                      <a:r>
                        <a:rPr lang="en-US" sz="1400" b="0" err="1">
                          <a:latin typeface="Times New Roman"/>
                        </a:rPr>
                        <a:t>Tasgetiren</a:t>
                      </a:r>
                      <a:endParaRPr lang="en-US" sz="1400">
                        <a:latin typeface="Times New Roman"/>
                      </a:endParaRPr>
                    </a:p>
                    <a:p>
                      <a:pPr lvl="0" algn="l">
                        <a:lnSpc>
                          <a:spcPct val="100000"/>
                        </a:lnSpc>
                        <a:buNone/>
                      </a:pPr>
                      <a:endParaRPr lang="en-US" sz="1400" b="0" i="0" u="none" strike="noStrike" baseline="0" noProof="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B w="9525"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400">
                          <a:latin typeface="Times New Roman"/>
                        </a:rPr>
                        <a:t>Future Trends and Current State of Smart City Concepts</a:t>
                      </a:r>
                    </a:p>
                    <a:p>
                      <a:pPr lvl="0" algn="l">
                        <a:lnSpc>
                          <a:spcPct val="100000"/>
                        </a:lnSpc>
                        <a:buNone/>
                      </a:pPr>
                      <a:endParaRPr lang="en-US" sz="1400" b="0" i="0" u="none" strike="noStrike" baseline="0" noProof="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B w="9525"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Reviewed smart city innovations, emphasizing AI and mobility services.</a:t>
                      </a:r>
                      <a:endParaRPr lang="en-US" sz="1400">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4439153"/>
                  </a:ext>
                </a:extLst>
              </a:tr>
            </a:tbl>
          </a:graphicData>
        </a:graphic>
      </p:graphicFrame>
    </p:spTree>
    <p:extLst>
      <p:ext uri="{BB962C8B-B14F-4D97-AF65-F5344CB8AC3E}">
        <p14:creationId xmlns:p14="http://schemas.microsoft.com/office/powerpoint/2010/main" val="3767711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6D19-441A-F5FB-DD5C-23BAAD109BC3}"/>
              </a:ext>
            </a:extLst>
          </p:cNvPr>
          <p:cNvSpPr>
            <a:spLocks noGrp="1"/>
          </p:cNvSpPr>
          <p:nvPr>
            <p:ph type="title"/>
          </p:nvPr>
        </p:nvSpPr>
        <p:spPr/>
        <p:txBody>
          <a:bodyPr/>
          <a:lstStyle/>
          <a:p>
            <a:r>
              <a:rPr lang="en-GB"/>
              <a:t>Literature Review</a:t>
            </a:r>
            <a:endParaRPr lang="en-US" b="0">
              <a:solidFill>
                <a:srgbClr val="000000"/>
              </a:solidFill>
            </a:endParaRPr>
          </a:p>
        </p:txBody>
      </p:sp>
      <p:graphicFrame>
        <p:nvGraphicFramePr>
          <p:cNvPr id="5" name="Content Placeholder 4">
            <a:extLst>
              <a:ext uri="{FF2B5EF4-FFF2-40B4-BE49-F238E27FC236}">
                <a16:creationId xmlns:a16="http://schemas.microsoft.com/office/drawing/2014/main" id="{8BD56D31-C470-629D-7389-BCD90A84F43F}"/>
              </a:ext>
            </a:extLst>
          </p:cNvPr>
          <p:cNvGraphicFramePr>
            <a:graphicFrameLocks noGrp="1"/>
          </p:cNvGraphicFramePr>
          <p:nvPr>
            <p:ph idx="1"/>
            <p:extLst>
              <p:ext uri="{D42A27DB-BD31-4B8C-83A1-F6EECF244321}">
                <p14:modId xmlns:p14="http://schemas.microsoft.com/office/powerpoint/2010/main" val="3456188137"/>
              </p:ext>
            </p:extLst>
          </p:nvPr>
        </p:nvGraphicFramePr>
        <p:xfrm>
          <a:off x="812800" y="1069635"/>
          <a:ext cx="10667141" cy="4960531"/>
        </p:xfrm>
        <a:graphic>
          <a:graphicData uri="http://schemas.openxmlformats.org/drawingml/2006/table">
            <a:tbl>
              <a:tblPr bandRow="1">
                <a:tableStyleId>{5C22544A-7EE6-4342-B048-85BDC9FD1C3A}</a:tableStyleId>
              </a:tblPr>
              <a:tblGrid>
                <a:gridCol w="812800">
                  <a:extLst>
                    <a:ext uri="{9D8B030D-6E8A-4147-A177-3AD203B41FA5}">
                      <a16:colId xmlns:a16="http://schemas.microsoft.com/office/drawing/2014/main" val="1812538791"/>
                    </a:ext>
                  </a:extLst>
                </a:gridCol>
                <a:gridCol w="891150">
                  <a:extLst>
                    <a:ext uri="{9D8B030D-6E8A-4147-A177-3AD203B41FA5}">
                      <a16:colId xmlns:a16="http://schemas.microsoft.com/office/drawing/2014/main" val="786034757"/>
                    </a:ext>
                  </a:extLst>
                </a:gridCol>
                <a:gridCol w="1898545">
                  <a:extLst>
                    <a:ext uri="{9D8B030D-6E8A-4147-A177-3AD203B41FA5}">
                      <a16:colId xmlns:a16="http://schemas.microsoft.com/office/drawing/2014/main" val="4265852259"/>
                    </a:ext>
                  </a:extLst>
                </a:gridCol>
                <a:gridCol w="2221423">
                  <a:extLst>
                    <a:ext uri="{9D8B030D-6E8A-4147-A177-3AD203B41FA5}">
                      <a16:colId xmlns:a16="http://schemas.microsoft.com/office/drawing/2014/main" val="365735742"/>
                    </a:ext>
                  </a:extLst>
                </a:gridCol>
                <a:gridCol w="4843223">
                  <a:extLst>
                    <a:ext uri="{9D8B030D-6E8A-4147-A177-3AD203B41FA5}">
                      <a16:colId xmlns:a16="http://schemas.microsoft.com/office/drawing/2014/main" val="778977845"/>
                    </a:ext>
                  </a:extLst>
                </a:gridCol>
              </a:tblGrid>
              <a:tr h="374541">
                <a:tc>
                  <a:txBody>
                    <a:bodyPr/>
                    <a:lstStyle/>
                    <a:p>
                      <a:pPr algn="l" rtl="0" fontAlgn="base">
                        <a:lnSpc>
                          <a:spcPts val="1575"/>
                        </a:lnSpc>
                      </a:pPr>
                      <a:r>
                        <a:rPr lang="en-US" sz="1800" b="1" i="0">
                          <a:solidFill>
                            <a:srgbClr val="000000"/>
                          </a:solidFill>
                          <a:effectLst/>
                          <a:latin typeface="Times New Roman"/>
                        </a:rPr>
                        <a:t>S.NO</a:t>
                      </a:r>
                      <a:endParaRPr lang="en-US" b="0" i="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rtl="0" fontAlgn="base">
                        <a:lnSpc>
                          <a:spcPts val="1575"/>
                        </a:lnSpc>
                      </a:pPr>
                      <a:r>
                        <a:rPr lang="en-US" sz="1800" b="1" i="0">
                          <a:solidFill>
                            <a:srgbClr val="000000"/>
                          </a:solidFill>
                          <a:effectLst/>
                          <a:latin typeface="Times New Roman"/>
                        </a:rPr>
                        <a:t>YEAR</a:t>
                      </a:r>
                      <a:endParaRPr lang="en-US" b="0" i="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rtl="0" fontAlgn="base">
                        <a:lnSpc>
                          <a:spcPts val="1575"/>
                        </a:lnSpc>
                      </a:pPr>
                      <a:r>
                        <a:rPr lang="en-US" sz="1800" b="1" i="0">
                          <a:solidFill>
                            <a:srgbClr val="000000"/>
                          </a:solidFill>
                          <a:effectLst/>
                          <a:latin typeface="Times New Roman"/>
                        </a:rPr>
                        <a:t>AUTHORS</a:t>
                      </a:r>
                      <a:endParaRPr lang="en-US" b="0" i="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rtl="0" fontAlgn="base">
                        <a:lnSpc>
                          <a:spcPts val="1575"/>
                        </a:lnSpc>
                      </a:pPr>
                      <a:r>
                        <a:rPr lang="en-US" sz="1800" b="1" i="0">
                          <a:solidFill>
                            <a:srgbClr val="000000"/>
                          </a:solidFill>
                          <a:effectLst/>
                          <a:latin typeface="Times New Roman"/>
                        </a:rPr>
                        <a:t>TITLE</a:t>
                      </a:r>
                      <a:endParaRPr lang="en-US" b="0" i="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rtl="0" fontAlgn="base">
                        <a:lnSpc>
                          <a:spcPts val="1575"/>
                        </a:lnSpc>
                      </a:pPr>
                      <a:r>
                        <a:rPr lang="en-US" sz="1800" b="1" i="0">
                          <a:solidFill>
                            <a:srgbClr val="000000"/>
                          </a:solidFill>
                          <a:effectLst/>
                          <a:latin typeface="Times New Roman"/>
                        </a:rPr>
                        <a:t>OUTCOMES</a:t>
                      </a:r>
                      <a:endParaRPr lang="en-US" b="0" i="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053521"/>
                  </a:ext>
                </a:extLst>
              </a:tr>
              <a:tr h="968645">
                <a:tc>
                  <a:txBody>
                    <a:bodyPr/>
                    <a:lstStyle/>
                    <a:p>
                      <a:pPr algn="l" rtl="0" fontAlgn="base">
                        <a:lnSpc>
                          <a:spcPct val="100000"/>
                        </a:lnSpc>
                      </a:pPr>
                      <a:r>
                        <a:rPr lang="en-US" sz="1400" b="0" i="0" u="none" strike="noStrike">
                          <a:solidFill>
                            <a:srgbClr val="000000"/>
                          </a:solidFill>
                          <a:effectLst/>
                          <a:latin typeface="Times New Roman"/>
                        </a:rPr>
                        <a:t>6</a:t>
                      </a: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rtl="0" fontAlgn="base">
                        <a:lnSpc>
                          <a:spcPct val="100000"/>
                        </a:lnSpc>
                      </a:pPr>
                      <a:r>
                        <a:rPr lang="en-US" sz="1400" b="0" i="0" u="none" strike="noStrike">
                          <a:solidFill>
                            <a:srgbClr val="000000"/>
                          </a:solidFill>
                          <a:effectLst/>
                          <a:latin typeface="Times New Roman"/>
                        </a:rPr>
                        <a:t>2021</a:t>
                      </a:r>
                      <a:endParaRPr lang="en-US" sz="1400" b="0" i="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A. C. de Araujo &amp; A. Etemad</a:t>
                      </a:r>
                      <a:endParaRPr lang="en-US" sz="1400" b="0">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400">
                          <a:latin typeface="Times New Roman"/>
                        </a:rPr>
                        <a:t>End-to-End Prediction of Parcel Delivery Time With Deep Learning</a:t>
                      </a:r>
                    </a:p>
                    <a:p>
                      <a:pPr lvl="0" algn="l">
                        <a:lnSpc>
                          <a:spcPct val="100000"/>
                        </a:lnSpc>
                        <a:buNone/>
                      </a:pPr>
                      <a:endParaRPr lang="en-US" sz="1400" b="0" i="0" u="none" strike="noStrike" baseline="0" noProof="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Enabled accurate delivery time predictions for smart city logistics.</a:t>
                      </a:r>
                      <a:endParaRPr lang="en-US" sz="1400">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4301953"/>
                  </a:ext>
                </a:extLst>
              </a:tr>
              <a:tr h="800745">
                <a:tc>
                  <a:txBody>
                    <a:bodyPr/>
                    <a:lstStyle/>
                    <a:p>
                      <a:pPr algn="l" rtl="0" fontAlgn="base">
                        <a:lnSpc>
                          <a:spcPct val="100000"/>
                        </a:lnSpc>
                      </a:pPr>
                      <a:r>
                        <a:rPr lang="en-US" sz="1400" b="0" i="0" u="none" strike="noStrike">
                          <a:solidFill>
                            <a:srgbClr val="000000"/>
                          </a:solidFill>
                          <a:effectLst/>
                          <a:latin typeface="Times New Roman"/>
                        </a:rPr>
                        <a:t>7</a:t>
                      </a: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rtl="0" fontAlgn="base">
                        <a:lnSpc>
                          <a:spcPct val="100000"/>
                        </a:lnSpc>
                      </a:pPr>
                      <a:r>
                        <a:rPr lang="en-US" sz="1400" b="0" i="0" u="none" strike="noStrike">
                          <a:solidFill>
                            <a:srgbClr val="000000"/>
                          </a:solidFill>
                          <a:effectLst/>
                          <a:latin typeface="Times New Roman"/>
                        </a:rPr>
                        <a:t>2022</a:t>
                      </a:r>
                      <a:endParaRPr lang="en-US" sz="1400" b="0" i="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Chen, Ulmer &amp; Thomas</a:t>
                      </a:r>
                      <a:endParaRPr lang="en-US" sz="1400" b="0">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Deep Q-learning for Same-Day Delivery with Vehicles and Drones</a:t>
                      </a:r>
                      <a:endParaRPr lang="en-US" sz="1400">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Introduced an AI-based system to optimize same-day deliveries using drones and vehicles.</a:t>
                      </a:r>
                      <a:endParaRPr lang="en-US" sz="1400">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6155327"/>
                  </a:ext>
                </a:extLst>
              </a:tr>
              <a:tr h="745066">
                <a:tc>
                  <a:txBody>
                    <a:bodyPr/>
                    <a:lstStyle/>
                    <a:p>
                      <a:pPr algn="l" rtl="0" fontAlgn="base">
                        <a:lnSpc>
                          <a:spcPct val="100000"/>
                        </a:lnSpc>
                      </a:pPr>
                      <a:r>
                        <a:rPr lang="en-US" sz="1400" b="0" i="0" u="none" strike="noStrike">
                          <a:solidFill>
                            <a:srgbClr val="000000"/>
                          </a:solidFill>
                          <a:effectLst/>
                          <a:latin typeface="Times New Roman"/>
                        </a:rPr>
                        <a:t>8</a:t>
                      </a: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rtl="0" fontAlgn="base">
                        <a:lnSpc>
                          <a:spcPct val="100000"/>
                        </a:lnSpc>
                      </a:pPr>
                      <a:r>
                        <a:rPr lang="en-US" sz="1400" b="0" i="0" u="none" strike="noStrike">
                          <a:solidFill>
                            <a:srgbClr val="000000"/>
                          </a:solidFill>
                          <a:effectLst/>
                          <a:latin typeface="Times New Roman"/>
                        </a:rPr>
                        <a:t>2023</a:t>
                      </a:r>
                      <a:endParaRPr lang="en-US" sz="1400" b="0" i="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J. Patel &amp; N. Kumar</a:t>
                      </a:r>
                      <a:endParaRPr lang="en-US" sz="1400" b="0">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400">
                          <a:latin typeface="Times New Roman"/>
                        </a:rPr>
                        <a:t>Kotlin-Based App Development for Government Services</a:t>
                      </a:r>
                    </a:p>
                    <a:p>
                      <a:pPr lvl="0" algn="l">
                        <a:lnSpc>
                          <a:spcPct val="100000"/>
                        </a:lnSpc>
                        <a:buNone/>
                      </a:pPr>
                      <a:endParaRPr lang="en-US" sz="1400" b="0" i="0" u="none" strike="noStrike" baseline="0" noProof="0">
                        <a:solidFill>
                          <a:srgbClr val="000000"/>
                        </a:solidFill>
                        <a:effectLst/>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Validated Kotlin’s use for performance, modularity, and user interface in public service apps.</a:t>
                      </a:r>
                      <a:endParaRPr lang="en-US" sz="1400">
                        <a:latin typeface="Times New Roman"/>
                      </a:endParaRPr>
                    </a:p>
                  </a:txBody>
                  <a:tcPr marL="67437" marR="67437" marT="33719" marB="3371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4066195"/>
                  </a:ext>
                </a:extLst>
              </a:tr>
              <a:tr h="609599">
                <a:tc>
                  <a:txBody>
                    <a:bodyPr/>
                    <a:lstStyle/>
                    <a:p>
                      <a:pPr lvl="0" algn="l">
                        <a:lnSpc>
                          <a:spcPct val="100000"/>
                        </a:lnSpc>
                        <a:buNone/>
                      </a:pPr>
                      <a:r>
                        <a:rPr lang="en-US" sz="1400" b="0" i="0" u="none" strike="noStrike">
                          <a:solidFill>
                            <a:srgbClr val="000000"/>
                          </a:solidFill>
                          <a:effectLst/>
                          <a:latin typeface="Times New Roman"/>
                        </a:rPr>
                        <a:t>9</a:t>
                      </a:r>
                    </a:p>
                  </a:txBody>
                  <a:tcPr marL="67437" marR="67437" marT="33718" marB="33718">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a:solidFill>
                            <a:srgbClr val="000000"/>
                          </a:solidFill>
                          <a:effectLst/>
                          <a:latin typeface="Times New Roman"/>
                        </a:rPr>
                        <a:t>2024</a:t>
                      </a:r>
                    </a:p>
                  </a:txBody>
                  <a:tcPr marL="67437" marR="67437" marT="33718" marB="33718">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400" b="0">
                          <a:latin typeface="Times New Roman"/>
                        </a:rPr>
                        <a:t>Chen, Men, Fuster &amp; Osorio</a:t>
                      </a:r>
                    </a:p>
                    <a:p>
                      <a:pPr lvl="0" algn="l">
                        <a:lnSpc>
                          <a:spcPct val="100000"/>
                        </a:lnSpc>
                        <a:buNone/>
                      </a:pPr>
                      <a:endParaRPr lang="en-US" sz="1400" b="0" i="0" u="none" strike="noStrike" baseline="0" noProof="0">
                        <a:solidFill>
                          <a:srgbClr val="000000"/>
                        </a:solidFill>
                        <a:effectLst/>
                        <a:latin typeface="Times New Roman"/>
                      </a:endParaRPr>
                    </a:p>
                  </a:txBody>
                  <a:tcPr marL="67437" marR="67437" marT="33718" marB="33718">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AI in Logistics Optimization with Sustainable Criteria</a:t>
                      </a:r>
                      <a:endParaRPr lang="en-US" sz="1400">
                        <a:latin typeface="Times New Roman"/>
                      </a:endParaRPr>
                    </a:p>
                  </a:txBody>
                  <a:tcPr marL="67437" marR="67437" marT="33718" marB="33718">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noFill/>
                  </a:tcPr>
                </a:tc>
                <a:tc>
                  <a:txBody>
                    <a:bodyPr/>
                    <a:lstStyle/>
                    <a:p>
                      <a:pPr lvl="0" algn="l">
                        <a:lnSpc>
                          <a:spcPct val="100000"/>
                        </a:lnSpc>
                        <a:buNone/>
                      </a:pPr>
                      <a:r>
                        <a:rPr lang="en-US" sz="1400" b="0" i="0" u="none" strike="noStrike" baseline="0" noProof="0">
                          <a:solidFill>
                            <a:srgbClr val="000000"/>
                          </a:solidFill>
                          <a:effectLst/>
                          <a:latin typeface="Times New Roman"/>
                        </a:rPr>
                        <a:t>Focused on AI tools in sustainable logistics optimization.</a:t>
                      </a:r>
                      <a:endParaRPr lang="en-US" sz="1400">
                        <a:latin typeface="Times New Roman"/>
                      </a:endParaRPr>
                    </a:p>
                  </a:txBody>
                  <a:tcPr marL="67437" marR="67437" marT="33718" marB="33718">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41508475"/>
                  </a:ext>
                </a:extLst>
              </a:tr>
              <a:tr h="1188206">
                <a:tc>
                  <a:txBody>
                    <a:bodyPr/>
                    <a:lstStyle/>
                    <a:p>
                      <a:pPr lvl="0" algn="l">
                        <a:lnSpc>
                          <a:spcPct val="100000"/>
                        </a:lnSpc>
                        <a:buNone/>
                      </a:pPr>
                      <a:r>
                        <a:rPr lang="en-US" sz="1400" b="0" i="0" u="none" strike="noStrike">
                          <a:solidFill>
                            <a:srgbClr val="000000"/>
                          </a:solidFill>
                          <a:effectLst/>
                          <a:latin typeface="Times New Roman"/>
                        </a:rPr>
                        <a:t>10</a:t>
                      </a:r>
                    </a:p>
                  </a:txBody>
                  <a:tcPr marL="67437" marR="67437" marT="33718" marB="33718">
                    <a:lnL w="9524">
                      <a:solidFill>
                        <a:srgbClr val="000000"/>
                      </a:solidFill>
                    </a:lnL>
                    <a:lnR w="9524">
                      <a:solidFill>
                        <a:srgbClr val="000000"/>
                      </a:solidFill>
                    </a:lnR>
                    <a:lnT w="9524">
                      <a:solidFill>
                        <a:srgbClr val="000000"/>
                      </a:solidFill>
                    </a:lnT>
                    <a:lnB w="9524">
                      <a:solidFill>
                        <a:srgbClr val="000000"/>
                      </a:solidFill>
                    </a:lnB>
                    <a:noFill/>
                  </a:tcPr>
                </a:tc>
                <a:tc>
                  <a:txBody>
                    <a:bodyPr/>
                    <a:lstStyle/>
                    <a:p>
                      <a:pPr lvl="0" algn="l">
                        <a:lnSpc>
                          <a:spcPct val="100000"/>
                        </a:lnSpc>
                        <a:buNone/>
                      </a:pPr>
                      <a:r>
                        <a:rPr lang="en-US" sz="1400" b="0" i="0" u="none" strike="noStrike">
                          <a:solidFill>
                            <a:srgbClr val="000000"/>
                          </a:solidFill>
                          <a:effectLst/>
                          <a:latin typeface="Times New Roman"/>
                        </a:rPr>
                        <a:t>2025</a:t>
                      </a:r>
                    </a:p>
                  </a:txBody>
                  <a:tcPr marL="67437" marR="67437" marT="33718" marB="33718">
                    <a:lnL w="9524">
                      <a:solidFill>
                        <a:srgbClr val="000000"/>
                      </a:solidFill>
                    </a:lnL>
                    <a:lnR w="9524">
                      <a:solidFill>
                        <a:srgbClr val="000000"/>
                      </a:solidFill>
                    </a:lnR>
                    <a:lnT w="9524">
                      <a:solidFill>
                        <a:srgbClr val="000000"/>
                      </a:solidFill>
                    </a:lnT>
                    <a:lnB w="9524">
                      <a:solidFill>
                        <a:srgbClr val="000000"/>
                      </a:solidFill>
                    </a:lnB>
                    <a:noFill/>
                  </a:tcPr>
                </a:tc>
                <a:tc>
                  <a:txBody>
                    <a:bodyPr/>
                    <a:lstStyle/>
                    <a:p>
                      <a:pPr lvl="0" algn="l">
                        <a:lnSpc>
                          <a:spcPct val="100000"/>
                        </a:lnSpc>
                        <a:spcBef>
                          <a:spcPts val="0"/>
                        </a:spcBef>
                        <a:spcAft>
                          <a:spcPts val="0"/>
                        </a:spcAft>
                        <a:buNone/>
                      </a:pPr>
                      <a:r>
                        <a:rPr lang="en-US" sz="1400" b="0">
                          <a:latin typeface="Times New Roman"/>
                        </a:rPr>
                        <a:t>S. Agrawal &amp; L. Banerjee</a:t>
                      </a:r>
                    </a:p>
                    <a:p>
                      <a:pPr lvl="0" algn="l">
                        <a:lnSpc>
                          <a:spcPct val="100000"/>
                        </a:lnSpc>
                        <a:buNone/>
                      </a:pPr>
                      <a:endParaRPr lang="en-US" sz="1400" b="0" i="0" u="none" strike="noStrike" baseline="0" noProof="0">
                        <a:solidFill>
                          <a:srgbClr val="000000"/>
                        </a:solidFill>
                        <a:effectLst/>
                        <a:latin typeface="Times New Roman"/>
                      </a:endParaRPr>
                    </a:p>
                  </a:txBody>
                  <a:tcPr marL="67437" marR="67437" marT="33718" marB="33718">
                    <a:lnL w="9524">
                      <a:solidFill>
                        <a:srgbClr val="000000"/>
                      </a:solidFill>
                    </a:lnL>
                    <a:lnR w="9524">
                      <a:solidFill>
                        <a:srgbClr val="000000"/>
                      </a:solidFill>
                    </a:lnR>
                    <a:lnT w="9524">
                      <a:solidFill>
                        <a:srgbClr val="000000"/>
                      </a:solidFill>
                    </a:lnT>
                    <a:lnB w="9524">
                      <a:solidFill>
                        <a:srgbClr val="000000"/>
                      </a:solidFill>
                    </a:lnB>
                    <a:noFill/>
                  </a:tcPr>
                </a:tc>
                <a:tc>
                  <a:txBody>
                    <a:bodyPr/>
                    <a:lstStyle/>
                    <a:p>
                      <a:pPr lvl="0" algn="l">
                        <a:lnSpc>
                          <a:spcPct val="100000"/>
                        </a:lnSpc>
                        <a:buNone/>
                      </a:pPr>
                      <a:r>
                        <a:rPr lang="en-US" sz="1400" b="0" i="0" u="none" strike="noStrike" baseline="0" noProof="0">
                          <a:solidFill>
                            <a:srgbClr val="000000"/>
                          </a:solidFill>
                          <a:effectLst/>
                          <a:latin typeface="Times New Roman"/>
                        </a:rPr>
                        <a:t>AI-Driven Dynamic Routing for Government Delivery Systems</a:t>
                      </a:r>
                      <a:endParaRPr lang="en-US" sz="1400">
                        <a:latin typeface="Times New Roman"/>
                      </a:endParaRPr>
                    </a:p>
                  </a:txBody>
                  <a:tcPr marL="67437" marR="67437" marT="33718" marB="33718">
                    <a:lnL w="9524">
                      <a:solidFill>
                        <a:srgbClr val="000000"/>
                      </a:solidFill>
                    </a:lnL>
                    <a:lnR w="9524">
                      <a:solidFill>
                        <a:srgbClr val="000000"/>
                      </a:solidFill>
                    </a:lnR>
                    <a:lnT w="9524">
                      <a:solidFill>
                        <a:srgbClr val="000000"/>
                      </a:solidFill>
                    </a:lnT>
                    <a:lnB w="9524">
                      <a:solidFill>
                        <a:srgbClr val="000000"/>
                      </a:solidFill>
                    </a:lnB>
                    <a:noFill/>
                  </a:tcPr>
                </a:tc>
                <a:tc>
                  <a:txBody>
                    <a:bodyPr/>
                    <a:lstStyle/>
                    <a:p>
                      <a:pPr lvl="0" algn="l">
                        <a:lnSpc>
                          <a:spcPct val="100000"/>
                        </a:lnSpc>
                        <a:buNone/>
                      </a:pPr>
                      <a:r>
                        <a:rPr lang="en-US" sz="1400" b="0" i="0" u="none" strike="noStrike" baseline="0" noProof="0">
                          <a:solidFill>
                            <a:srgbClr val="000000"/>
                          </a:solidFill>
                          <a:effectLst/>
                          <a:latin typeface="Times New Roman"/>
                        </a:rPr>
                        <a:t>Proposed a dynamic routing algorithm using AI to improve government delivery response efficiency.</a:t>
                      </a:r>
                      <a:endParaRPr lang="en-US" sz="1400">
                        <a:latin typeface="Times New Roman"/>
                      </a:endParaRPr>
                    </a:p>
                  </a:txBody>
                  <a:tcPr marL="67437" marR="67437" marT="33718" marB="33718">
                    <a:lnL w="9524">
                      <a:solidFill>
                        <a:srgbClr val="000000"/>
                      </a:solidFill>
                    </a:lnL>
                    <a:lnR w="9524">
                      <a:solidFill>
                        <a:srgbClr val="000000"/>
                      </a:solidFill>
                    </a:lnR>
                    <a:lnT w="9524">
                      <a:solidFill>
                        <a:srgbClr val="000000"/>
                      </a:solidFill>
                    </a:lnT>
                    <a:lnB w="9524">
                      <a:solidFill>
                        <a:srgbClr val="000000"/>
                      </a:solidFill>
                    </a:lnB>
                    <a:noFill/>
                  </a:tcPr>
                </a:tc>
                <a:extLst>
                  <a:ext uri="{0D108BD9-81ED-4DB2-BD59-A6C34878D82A}">
                    <a16:rowId xmlns:a16="http://schemas.microsoft.com/office/drawing/2014/main" val="3591356119"/>
                  </a:ext>
                </a:extLst>
              </a:tr>
            </a:tbl>
          </a:graphicData>
        </a:graphic>
      </p:graphicFrame>
    </p:spTree>
    <p:extLst>
      <p:ext uri="{BB962C8B-B14F-4D97-AF65-F5344CB8AC3E}">
        <p14:creationId xmlns:p14="http://schemas.microsoft.com/office/powerpoint/2010/main" val="3026520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092A-EA56-AE79-C8F8-FE236B5991A3}"/>
              </a:ext>
            </a:extLst>
          </p:cNvPr>
          <p:cNvSpPr>
            <a:spLocks noGrp="1"/>
          </p:cNvSpPr>
          <p:nvPr>
            <p:ph type="title"/>
          </p:nvPr>
        </p:nvSpPr>
        <p:spPr/>
        <p:txBody>
          <a:bodyPr/>
          <a:lstStyle/>
          <a:p>
            <a:r>
              <a:rPr lang="en-US">
                <a:latin typeface="Verdana"/>
                <a:ea typeface="Verdana"/>
              </a:rPr>
              <a:t>Findings For Literature Survey</a:t>
            </a:r>
            <a:endParaRPr lang="en-US" sz="1400"/>
          </a:p>
        </p:txBody>
      </p:sp>
      <p:graphicFrame>
        <p:nvGraphicFramePr>
          <p:cNvPr id="4" name="Content Placeholder 3">
            <a:extLst>
              <a:ext uri="{FF2B5EF4-FFF2-40B4-BE49-F238E27FC236}">
                <a16:creationId xmlns:a16="http://schemas.microsoft.com/office/drawing/2014/main" id="{A83629E1-3E4C-CBD8-CEFF-B1E8C3143959}"/>
              </a:ext>
            </a:extLst>
          </p:cNvPr>
          <p:cNvGraphicFramePr>
            <a:graphicFrameLocks noGrp="1"/>
          </p:cNvGraphicFramePr>
          <p:nvPr>
            <p:ph idx="1"/>
            <p:extLst>
              <p:ext uri="{D42A27DB-BD31-4B8C-83A1-F6EECF244321}">
                <p14:modId xmlns:p14="http://schemas.microsoft.com/office/powerpoint/2010/main" val="3963776641"/>
              </p:ext>
            </p:extLst>
          </p:nvPr>
        </p:nvGraphicFramePr>
        <p:xfrm>
          <a:off x="812800" y="1114807"/>
          <a:ext cx="10667952" cy="4267200"/>
        </p:xfrm>
        <a:graphic>
          <a:graphicData uri="http://schemas.openxmlformats.org/drawingml/2006/table">
            <a:tbl>
              <a:tblPr firstRow="1" bandRow="1">
                <a:tableStyleId>{5940675A-B579-460E-94D1-54222C63F5DA}</a:tableStyleId>
              </a:tblPr>
              <a:tblGrid>
                <a:gridCol w="891822">
                  <a:extLst>
                    <a:ext uri="{9D8B030D-6E8A-4147-A177-3AD203B41FA5}">
                      <a16:colId xmlns:a16="http://schemas.microsoft.com/office/drawing/2014/main" val="2435393455"/>
                    </a:ext>
                  </a:extLst>
                </a:gridCol>
                <a:gridCol w="993420">
                  <a:extLst>
                    <a:ext uri="{9D8B030D-6E8A-4147-A177-3AD203B41FA5}">
                      <a16:colId xmlns:a16="http://schemas.microsoft.com/office/drawing/2014/main" val="1848344872"/>
                    </a:ext>
                  </a:extLst>
                </a:gridCol>
                <a:gridCol w="1817511">
                  <a:extLst>
                    <a:ext uri="{9D8B030D-6E8A-4147-A177-3AD203B41FA5}">
                      <a16:colId xmlns:a16="http://schemas.microsoft.com/office/drawing/2014/main" val="834759648"/>
                    </a:ext>
                  </a:extLst>
                </a:gridCol>
                <a:gridCol w="3386666">
                  <a:extLst>
                    <a:ext uri="{9D8B030D-6E8A-4147-A177-3AD203B41FA5}">
                      <a16:colId xmlns:a16="http://schemas.microsoft.com/office/drawing/2014/main" val="1745231269"/>
                    </a:ext>
                  </a:extLst>
                </a:gridCol>
                <a:gridCol w="3578533">
                  <a:extLst>
                    <a:ext uri="{9D8B030D-6E8A-4147-A177-3AD203B41FA5}">
                      <a16:colId xmlns:a16="http://schemas.microsoft.com/office/drawing/2014/main" val="2176310978"/>
                    </a:ext>
                  </a:extLst>
                </a:gridCol>
              </a:tblGrid>
              <a:tr h="370840">
                <a:tc>
                  <a:txBody>
                    <a:bodyPr/>
                    <a:lstStyle/>
                    <a:p>
                      <a:pPr lvl="0">
                        <a:buNone/>
                      </a:pPr>
                      <a:r>
                        <a:rPr lang="en-US" sz="1800" b="1">
                          <a:latin typeface="Times New Roman"/>
                        </a:rPr>
                        <a:t>S.NO</a:t>
                      </a:r>
                      <a:endParaRPr lang="en-US">
                        <a:latin typeface="Times New Roman"/>
                      </a:endParaRPr>
                    </a:p>
                  </a:txBody>
                  <a:tcPr/>
                </a:tc>
                <a:tc>
                  <a:txBody>
                    <a:bodyPr/>
                    <a:lstStyle/>
                    <a:p>
                      <a:pPr lvl="0">
                        <a:buNone/>
                      </a:pPr>
                      <a:r>
                        <a:rPr lang="en-US" sz="1800" b="1">
                          <a:latin typeface="Times New Roman"/>
                        </a:rPr>
                        <a:t>YEAR</a:t>
                      </a:r>
                      <a:endParaRPr lang="en-US">
                        <a:latin typeface="Times New Roman"/>
                      </a:endParaRPr>
                    </a:p>
                  </a:txBody>
                  <a:tcPr/>
                </a:tc>
                <a:tc>
                  <a:txBody>
                    <a:bodyPr/>
                    <a:lstStyle/>
                    <a:p>
                      <a:pPr lvl="0">
                        <a:buNone/>
                      </a:pPr>
                      <a:r>
                        <a:rPr lang="en-US" sz="1800" b="1">
                          <a:latin typeface="Times New Roman"/>
                        </a:rPr>
                        <a:t>AUTHORS</a:t>
                      </a:r>
                      <a:endParaRPr lang="en-US">
                        <a:latin typeface="Times New Roman"/>
                      </a:endParaRPr>
                    </a:p>
                  </a:txBody>
                  <a:tcPr/>
                </a:tc>
                <a:tc>
                  <a:txBody>
                    <a:bodyPr/>
                    <a:lstStyle/>
                    <a:p>
                      <a:pPr lvl="0">
                        <a:buNone/>
                      </a:pPr>
                      <a:r>
                        <a:rPr lang="en-US" sz="1800" b="1">
                          <a:latin typeface="Times New Roman"/>
                        </a:rPr>
                        <a:t>IMPLEMENTATION</a:t>
                      </a:r>
                    </a:p>
                  </a:txBody>
                  <a:tcPr/>
                </a:tc>
                <a:tc>
                  <a:txBody>
                    <a:bodyPr/>
                    <a:lstStyle/>
                    <a:p>
                      <a:pPr lvl="0">
                        <a:buNone/>
                      </a:pPr>
                      <a:r>
                        <a:rPr lang="en-US" sz="1800" b="1">
                          <a:latin typeface="Times New Roman"/>
                        </a:rPr>
                        <a:t>WHAT PROBLEM THEY FACED</a:t>
                      </a:r>
                    </a:p>
                  </a:txBody>
                  <a:tcPr/>
                </a:tc>
                <a:extLst>
                  <a:ext uri="{0D108BD9-81ED-4DB2-BD59-A6C34878D82A}">
                    <a16:rowId xmlns:a16="http://schemas.microsoft.com/office/drawing/2014/main" val="1129452764"/>
                  </a:ext>
                </a:extLst>
              </a:tr>
              <a:tr h="370840">
                <a:tc>
                  <a:txBody>
                    <a:bodyPr/>
                    <a:lstStyle/>
                    <a:p>
                      <a:r>
                        <a:rPr lang="en-US" sz="1400">
                          <a:latin typeface="Times New Roman"/>
                        </a:rPr>
                        <a:t>1</a:t>
                      </a:r>
                    </a:p>
                  </a:txBody>
                  <a:tcPr/>
                </a:tc>
                <a:tc>
                  <a:txBody>
                    <a:bodyPr/>
                    <a:lstStyle/>
                    <a:p>
                      <a:r>
                        <a:rPr lang="en-US" sz="1400">
                          <a:latin typeface="Times New Roman"/>
                        </a:rPr>
                        <a:t>2016</a:t>
                      </a:r>
                    </a:p>
                  </a:txBody>
                  <a:tcPr/>
                </a:tc>
                <a:tc>
                  <a:txBody>
                    <a:bodyPr/>
                    <a:lstStyle/>
                    <a:p>
                      <a:pPr lvl="0">
                        <a:buNone/>
                      </a:pPr>
                      <a:r>
                        <a:rPr lang="en-US" sz="1400" b="0" i="0" u="none" strike="noStrike" noProof="0" err="1">
                          <a:latin typeface="Times New Roman"/>
                        </a:rPr>
                        <a:t>Koesdwiady</a:t>
                      </a:r>
                      <a:r>
                        <a:rPr lang="en-US" sz="1400" b="0" i="0" u="none" strike="noStrike" noProof="0">
                          <a:latin typeface="Times New Roman"/>
                        </a:rPr>
                        <a:t>, Soua &amp; </a:t>
                      </a:r>
                      <a:r>
                        <a:rPr lang="en-US" sz="1400" b="0" i="0" u="none" strike="noStrike" noProof="0" err="1">
                          <a:latin typeface="Times New Roman"/>
                        </a:rPr>
                        <a:t>Karray</a:t>
                      </a:r>
                      <a:endParaRPr lang="en-US" sz="1400">
                        <a:latin typeface="Times New Roman"/>
                      </a:endParaRPr>
                    </a:p>
                  </a:txBody>
                  <a:tcPr/>
                </a:tc>
                <a:tc>
                  <a:txBody>
                    <a:bodyPr/>
                    <a:lstStyle/>
                    <a:p>
                      <a:pPr lvl="0">
                        <a:buNone/>
                      </a:pPr>
                      <a:r>
                        <a:rPr lang="en-US" sz="1400" b="0" i="0" u="none" strike="noStrike" noProof="0">
                          <a:latin typeface="Times New Roman"/>
                        </a:rPr>
                        <a:t>Used weather data with deep learning for traffic prediction</a:t>
                      </a:r>
                      <a:endParaRPr lang="en-US" sz="1400">
                        <a:latin typeface="Times New Roman"/>
                      </a:endParaRPr>
                    </a:p>
                  </a:txBody>
                  <a:tcPr/>
                </a:tc>
                <a:tc>
                  <a:txBody>
                    <a:bodyPr/>
                    <a:lstStyle/>
                    <a:p>
                      <a:pPr lvl="0">
                        <a:buNone/>
                      </a:pPr>
                      <a:r>
                        <a:rPr lang="en-US" sz="1400" b="0" i="0" u="none" strike="noStrike" noProof="0">
                          <a:latin typeface="Times New Roman"/>
                        </a:rPr>
                        <a:t>Existing traffic models failed during adverse weather conditions</a:t>
                      </a:r>
                      <a:endParaRPr lang="en-US" sz="1400">
                        <a:latin typeface="Times New Roman"/>
                      </a:endParaRPr>
                    </a:p>
                  </a:txBody>
                  <a:tcPr/>
                </a:tc>
                <a:extLst>
                  <a:ext uri="{0D108BD9-81ED-4DB2-BD59-A6C34878D82A}">
                    <a16:rowId xmlns:a16="http://schemas.microsoft.com/office/drawing/2014/main" val="4226359136"/>
                  </a:ext>
                </a:extLst>
              </a:tr>
              <a:tr h="370840">
                <a:tc>
                  <a:txBody>
                    <a:bodyPr/>
                    <a:lstStyle/>
                    <a:p>
                      <a:r>
                        <a:rPr lang="en-US" sz="1400">
                          <a:latin typeface="Times New Roman"/>
                        </a:rPr>
                        <a:t>2</a:t>
                      </a:r>
                    </a:p>
                  </a:txBody>
                  <a:tcPr/>
                </a:tc>
                <a:tc>
                  <a:txBody>
                    <a:bodyPr/>
                    <a:lstStyle/>
                    <a:p>
                      <a:r>
                        <a:rPr lang="en-US" sz="1400">
                          <a:latin typeface="Times New Roman"/>
                        </a:rPr>
                        <a:t>2017</a:t>
                      </a:r>
                    </a:p>
                  </a:txBody>
                  <a:tcPr/>
                </a:tc>
                <a:tc>
                  <a:txBody>
                    <a:bodyPr/>
                    <a:lstStyle/>
                    <a:p>
                      <a:pPr lvl="0">
                        <a:buNone/>
                      </a:pPr>
                      <a:r>
                        <a:rPr lang="en-US" sz="1400" b="0" i="0" u="none" strike="noStrike" noProof="0">
                          <a:latin typeface="Times New Roman"/>
                        </a:rPr>
                        <a:t>R. Mehta &amp; T. Joshi</a:t>
                      </a:r>
                      <a:endParaRPr lang="en-US" sz="1400">
                        <a:latin typeface="Times New Roman"/>
                      </a:endParaRPr>
                    </a:p>
                  </a:txBody>
                  <a:tcPr/>
                </a:tc>
                <a:tc>
                  <a:txBody>
                    <a:bodyPr/>
                    <a:lstStyle/>
                    <a:p>
                      <a:pPr lvl="0">
                        <a:buNone/>
                      </a:pPr>
                      <a:r>
                        <a:rPr lang="en-US" sz="1400" b="0" i="0" u="none" strike="noStrike" noProof="0">
                          <a:latin typeface="Times New Roman"/>
                        </a:rPr>
                        <a:t>Integrated mobile GIS to access urban services</a:t>
                      </a:r>
                      <a:endParaRPr lang="en-US" sz="1400">
                        <a:latin typeface="Times New Roman"/>
                      </a:endParaRPr>
                    </a:p>
                  </a:txBody>
                  <a:tcPr/>
                </a:tc>
                <a:tc>
                  <a:txBody>
                    <a:bodyPr/>
                    <a:lstStyle/>
                    <a:p>
                      <a:pPr lvl="0">
                        <a:buNone/>
                      </a:pPr>
                      <a:r>
                        <a:rPr lang="en-US" sz="1400" b="0" i="0" u="none" strike="noStrike" noProof="0">
                          <a:latin typeface="Times New Roman"/>
                        </a:rPr>
                        <a:t>Limited access to public services in remote or rural areas</a:t>
                      </a:r>
                      <a:endParaRPr lang="en-US" sz="1400">
                        <a:latin typeface="Times New Roman"/>
                      </a:endParaRPr>
                    </a:p>
                  </a:txBody>
                  <a:tcPr/>
                </a:tc>
                <a:extLst>
                  <a:ext uri="{0D108BD9-81ED-4DB2-BD59-A6C34878D82A}">
                    <a16:rowId xmlns:a16="http://schemas.microsoft.com/office/drawing/2014/main" val="3503264584"/>
                  </a:ext>
                </a:extLst>
              </a:tr>
              <a:tr h="370840">
                <a:tc>
                  <a:txBody>
                    <a:bodyPr/>
                    <a:lstStyle/>
                    <a:p>
                      <a:r>
                        <a:rPr lang="en-US" sz="1400">
                          <a:latin typeface="Times New Roman"/>
                        </a:rPr>
                        <a:t>3</a:t>
                      </a:r>
                    </a:p>
                  </a:txBody>
                  <a:tcPr/>
                </a:tc>
                <a:tc>
                  <a:txBody>
                    <a:bodyPr/>
                    <a:lstStyle/>
                    <a:p>
                      <a:r>
                        <a:rPr lang="en-US" sz="1400">
                          <a:latin typeface="Times New Roman"/>
                        </a:rPr>
                        <a:t>2018</a:t>
                      </a:r>
                    </a:p>
                  </a:txBody>
                  <a:tcPr/>
                </a:tc>
                <a:tc>
                  <a:txBody>
                    <a:bodyPr/>
                    <a:lstStyle/>
                    <a:p>
                      <a:pPr lvl="0">
                        <a:buNone/>
                      </a:pPr>
                      <a:r>
                        <a:rPr lang="en-US" sz="1400" b="0" i="0" u="none" strike="noStrike" noProof="0">
                          <a:latin typeface="Times New Roman"/>
                        </a:rPr>
                        <a:t>S. Lee &amp; T. Kim</a:t>
                      </a:r>
                      <a:endParaRPr lang="en-US" sz="1400">
                        <a:latin typeface="Times New Roman"/>
                      </a:endParaRPr>
                    </a:p>
                  </a:txBody>
                  <a:tcPr/>
                </a:tc>
                <a:tc>
                  <a:txBody>
                    <a:bodyPr/>
                    <a:lstStyle/>
                    <a:p>
                      <a:pPr lvl="0">
                        <a:buNone/>
                      </a:pPr>
                      <a:r>
                        <a:rPr lang="en-US" sz="1400" b="0" i="0" u="none" strike="noStrike" noProof="0">
                          <a:latin typeface="Times New Roman"/>
                        </a:rPr>
                        <a:t>Designed geo-mapping interfaces for public apps</a:t>
                      </a:r>
                      <a:endParaRPr lang="en-US" sz="1400">
                        <a:latin typeface="Times New Roman"/>
                      </a:endParaRPr>
                    </a:p>
                  </a:txBody>
                  <a:tcPr/>
                </a:tc>
                <a:tc>
                  <a:txBody>
                    <a:bodyPr/>
                    <a:lstStyle/>
                    <a:p>
                      <a:pPr lvl="0">
                        <a:buNone/>
                      </a:pPr>
                      <a:r>
                        <a:rPr lang="en-US" sz="1400" b="0" i="0" u="none" strike="noStrike" noProof="0">
                          <a:latin typeface="Times New Roman"/>
                        </a:rPr>
                        <a:t>Users had difficulty visualizing service locations without interactive maps</a:t>
                      </a:r>
                      <a:endParaRPr lang="en-US" sz="1400">
                        <a:latin typeface="Times New Roman"/>
                      </a:endParaRPr>
                    </a:p>
                  </a:txBody>
                  <a:tcPr/>
                </a:tc>
                <a:extLst>
                  <a:ext uri="{0D108BD9-81ED-4DB2-BD59-A6C34878D82A}">
                    <a16:rowId xmlns:a16="http://schemas.microsoft.com/office/drawing/2014/main" val="614381162"/>
                  </a:ext>
                </a:extLst>
              </a:tr>
              <a:tr h="370840">
                <a:tc>
                  <a:txBody>
                    <a:bodyPr/>
                    <a:lstStyle/>
                    <a:p>
                      <a:r>
                        <a:rPr lang="en-US" sz="1400">
                          <a:latin typeface="Times New Roman"/>
                        </a:rPr>
                        <a:t>4</a:t>
                      </a:r>
                    </a:p>
                  </a:txBody>
                  <a:tcPr/>
                </a:tc>
                <a:tc>
                  <a:txBody>
                    <a:bodyPr/>
                    <a:lstStyle/>
                    <a:p>
                      <a:r>
                        <a:rPr lang="en-US" sz="1400">
                          <a:latin typeface="Times New Roman"/>
                        </a:rPr>
                        <a:t>2019</a:t>
                      </a:r>
                    </a:p>
                  </a:txBody>
                  <a:tcPr/>
                </a:tc>
                <a:tc>
                  <a:txBody>
                    <a:bodyPr/>
                    <a:lstStyle/>
                    <a:p>
                      <a:pPr lvl="0">
                        <a:buNone/>
                      </a:pPr>
                      <a:r>
                        <a:rPr lang="en-US" sz="1400" b="0" i="0" u="none" strike="noStrike" noProof="0">
                          <a:latin typeface="Times New Roman"/>
                        </a:rPr>
                        <a:t>A. Banerjee &amp; S. Rao</a:t>
                      </a:r>
                      <a:endParaRPr lang="en-US" sz="1400">
                        <a:latin typeface="Times New Roman"/>
                      </a:endParaRPr>
                    </a:p>
                  </a:txBody>
                  <a:tcPr/>
                </a:tc>
                <a:tc>
                  <a:txBody>
                    <a:bodyPr/>
                    <a:lstStyle/>
                    <a:p>
                      <a:pPr lvl="0">
                        <a:buNone/>
                      </a:pPr>
                      <a:r>
                        <a:rPr lang="en-US" sz="1400" b="0" i="0" u="none" strike="noStrike" noProof="0">
                          <a:latin typeface="Times New Roman"/>
                        </a:rPr>
                        <a:t>Developed a digital complaint management system</a:t>
                      </a:r>
                      <a:endParaRPr lang="en-US" sz="1400">
                        <a:latin typeface="Times New Roman"/>
                      </a:endParaRPr>
                    </a:p>
                  </a:txBody>
                  <a:tcPr/>
                </a:tc>
                <a:tc>
                  <a:txBody>
                    <a:bodyPr/>
                    <a:lstStyle/>
                    <a:p>
                      <a:pPr lvl="0">
                        <a:buNone/>
                      </a:pPr>
                      <a:r>
                        <a:rPr lang="en-US" sz="1400" b="0" i="0" u="none" strike="noStrike" noProof="0">
                          <a:latin typeface="Times New Roman"/>
                        </a:rPr>
                        <a:t>Traditional systems were slow, unstructured, and lacked tracking</a:t>
                      </a:r>
                      <a:endParaRPr lang="en-US" sz="1400">
                        <a:latin typeface="Times New Roman"/>
                      </a:endParaRPr>
                    </a:p>
                  </a:txBody>
                  <a:tcPr/>
                </a:tc>
                <a:extLst>
                  <a:ext uri="{0D108BD9-81ED-4DB2-BD59-A6C34878D82A}">
                    <a16:rowId xmlns:a16="http://schemas.microsoft.com/office/drawing/2014/main" val="2006964713"/>
                  </a:ext>
                </a:extLst>
              </a:tr>
              <a:tr h="370840">
                <a:tc>
                  <a:txBody>
                    <a:bodyPr/>
                    <a:lstStyle/>
                    <a:p>
                      <a:r>
                        <a:rPr lang="en-US" sz="1400">
                          <a:latin typeface="Times New Roman"/>
                        </a:rPr>
                        <a:t>5</a:t>
                      </a:r>
                    </a:p>
                  </a:txBody>
                  <a:tcPr/>
                </a:tc>
                <a:tc>
                  <a:txBody>
                    <a:bodyPr/>
                    <a:lstStyle/>
                    <a:p>
                      <a:r>
                        <a:rPr lang="en-US" sz="1400">
                          <a:latin typeface="Times New Roman"/>
                        </a:rPr>
                        <a:t>2020</a:t>
                      </a:r>
                    </a:p>
                  </a:txBody>
                  <a:tcPr/>
                </a:tc>
                <a:tc>
                  <a:txBody>
                    <a:bodyPr/>
                    <a:lstStyle/>
                    <a:p>
                      <a:pPr lvl="0">
                        <a:buNone/>
                      </a:pPr>
                      <a:r>
                        <a:rPr lang="en-US" sz="1400" b="0" i="0" u="none" strike="noStrike" noProof="0" err="1">
                          <a:latin typeface="Times New Roman"/>
                        </a:rPr>
                        <a:t>Kirimtat</a:t>
                      </a:r>
                      <a:r>
                        <a:rPr lang="en-US" sz="1400" b="0" i="0" u="none" strike="noStrike" noProof="0">
                          <a:latin typeface="Times New Roman"/>
                        </a:rPr>
                        <a:t> et al.</a:t>
                      </a:r>
                      <a:endParaRPr lang="en-US" sz="1400">
                        <a:latin typeface="Times New Roman"/>
                      </a:endParaRPr>
                    </a:p>
                  </a:txBody>
                  <a:tcPr/>
                </a:tc>
                <a:tc>
                  <a:txBody>
                    <a:bodyPr/>
                    <a:lstStyle/>
                    <a:p>
                      <a:pPr lvl="0">
                        <a:buNone/>
                      </a:pPr>
                      <a:r>
                        <a:rPr lang="en-US" sz="1400" b="0" i="0" u="none" strike="noStrike" noProof="0">
                          <a:latin typeface="Times New Roman"/>
                        </a:rPr>
                        <a:t>Surveyed smart city technologies focusing on AI and mobility</a:t>
                      </a:r>
                      <a:endParaRPr lang="en-US" sz="1400">
                        <a:latin typeface="Times New Roman"/>
                      </a:endParaRPr>
                    </a:p>
                  </a:txBody>
                  <a:tcPr/>
                </a:tc>
                <a:tc>
                  <a:txBody>
                    <a:bodyPr/>
                    <a:lstStyle/>
                    <a:p>
                      <a:pPr lvl="0">
                        <a:buNone/>
                      </a:pPr>
                      <a:r>
                        <a:rPr lang="en-US" sz="1400" b="0" i="0" u="none" strike="noStrike" noProof="0">
                          <a:latin typeface="Times New Roman"/>
                        </a:rPr>
                        <a:t>Lack of cohesive AI integration in civic service systems</a:t>
                      </a:r>
                      <a:endParaRPr lang="en-US" sz="1400">
                        <a:latin typeface="Times New Roman"/>
                      </a:endParaRPr>
                    </a:p>
                  </a:txBody>
                  <a:tcPr/>
                </a:tc>
                <a:extLst>
                  <a:ext uri="{0D108BD9-81ED-4DB2-BD59-A6C34878D82A}">
                    <a16:rowId xmlns:a16="http://schemas.microsoft.com/office/drawing/2014/main" val="2455548201"/>
                  </a:ext>
                </a:extLst>
              </a:tr>
              <a:tr h="370839">
                <a:tc>
                  <a:txBody>
                    <a:bodyPr/>
                    <a:lstStyle/>
                    <a:p>
                      <a:pPr lvl="0">
                        <a:buNone/>
                      </a:pPr>
                      <a:r>
                        <a:rPr lang="en-US" sz="1400">
                          <a:latin typeface="Times New Roman"/>
                        </a:rPr>
                        <a:t>6</a:t>
                      </a:r>
                    </a:p>
                  </a:txBody>
                  <a:tcPr/>
                </a:tc>
                <a:tc>
                  <a:txBody>
                    <a:bodyPr/>
                    <a:lstStyle/>
                    <a:p>
                      <a:pPr lvl="0">
                        <a:buNone/>
                      </a:pPr>
                      <a:r>
                        <a:rPr lang="en-US" sz="1400">
                          <a:latin typeface="Times New Roman"/>
                        </a:rPr>
                        <a:t>2021</a:t>
                      </a:r>
                    </a:p>
                  </a:txBody>
                  <a:tcPr/>
                </a:tc>
                <a:tc>
                  <a:txBody>
                    <a:bodyPr/>
                    <a:lstStyle/>
                    <a:p>
                      <a:pPr lvl="0">
                        <a:buNone/>
                      </a:pPr>
                      <a:r>
                        <a:rPr lang="en-US" sz="1400" b="0" i="0" u="none" strike="noStrike" noProof="0">
                          <a:latin typeface="Times New Roman"/>
                        </a:rPr>
                        <a:t>Araujo &amp; Etemad</a:t>
                      </a:r>
                      <a:endParaRPr lang="en-US">
                        <a:latin typeface="Times New Roman"/>
                      </a:endParaRPr>
                    </a:p>
                  </a:txBody>
                  <a:tcPr/>
                </a:tc>
                <a:tc>
                  <a:txBody>
                    <a:bodyPr/>
                    <a:lstStyle/>
                    <a:p>
                      <a:pPr lvl="0">
                        <a:buNone/>
                      </a:pPr>
                      <a:r>
                        <a:rPr lang="en-US" sz="1400" b="0" i="0" u="none" strike="noStrike" noProof="0">
                          <a:latin typeface="Times New Roman"/>
                        </a:rPr>
                        <a:t>Applied deep learning for delivery time prediction in smart cities</a:t>
                      </a:r>
                      <a:endParaRPr lang="en-US">
                        <a:latin typeface="Times New Roman"/>
                      </a:endParaRPr>
                    </a:p>
                  </a:txBody>
                  <a:tcPr/>
                </a:tc>
                <a:tc>
                  <a:txBody>
                    <a:bodyPr/>
                    <a:lstStyle/>
                    <a:p>
                      <a:pPr lvl="0">
                        <a:buNone/>
                      </a:pPr>
                      <a:r>
                        <a:rPr lang="en-US" sz="1400" b="0" i="0" u="none" strike="noStrike" noProof="0">
                          <a:latin typeface="Times New Roman"/>
                        </a:rPr>
                        <a:t>Delivery times were inaccurate due to traffic unpredictability</a:t>
                      </a:r>
                      <a:endParaRPr lang="en-US">
                        <a:latin typeface="Times New Roman"/>
                      </a:endParaRPr>
                    </a:p>
                  </a:txBody>
                  <a:tcPr/>
                </a:tc>
                <a:extLst>
                  <a:ext uri="{0D108BD9-81ED-4DB2-BD59-A6C34878D82A}">
                    <a16:rowId xmlns:a16="http://schemas.microsoft.com/office/drawing/2014/main" val="1137264996"/>
                  </a:ext>
                </a:extLst>
              </a:tr>
              <a:tr h="370838">
                <a:tc>
                  <a:txBody>
                    <a:bodyPr/>
                    <a:lstStyle/>
                    <a:p>
                      <a:pPr lvl="0">
                        <a:buNone/>
                      </a:pPr>
                      <a:r>
                        <a:rPr lang="en-US" sz="1400">
                          <a:latin typeface="Times New Roman"/>
                        </a:rPr>
                        <a:t>7</a:t>
                      </a:r>
                    </a:p>
                  </a:txBody>
                  <a:tcPr/>
                </a:tc>
                <a:tc>
                  <a:txBody>
                    <a:bodyPr/>
                    <a:lstStyle/>
                    <a:p>
                      <a:pPr lvl="0">
                        <a:buNone/>
                      </a:pPr>
                      <a:r>
                        <a:rPr lang="en-US" sz="1400">
                          <a:latin typeface="Times New Roman"/>
                        </a:rPr>
                        <a:t>2022</a:t>
                      </a:r>
                    </a:p>
                  </a:txBody>
                  <a:tcPr/>
                </a:tc>
                <a:tc>
                  <a:txBody>
                    <a:bodyPr/>
                    <a:lstStyle/>
                    <a:p>
                      <a:pPr lvl="0">
                        <a:buNone/>
                      </a:pPr>
                      <a:r>
                        <a:rPr lang="en-US" sz="1400" b="0" i="0" u="none" strike="noStrike" noProof="0">
                          <a:latin typeface="Times New Roman"/>
                        </a:rPr>
                        <a:t>Chen, Ulmer &amp; Thomas</a:t>
                      </a:r>
                      <a:endParaRPr lang="en-US">
                        <a:latin typeface="Times New Roman"/>
                      </a:endParaRPr>
                    </a:p>
                  </a:txBody>
                  <a:tcPr/>
                </a:tc>
                <a:tc>
                  <a:txBody>
                    <a:bodyPr/>
                    <a:lstStyle/>
                    <a:p>
                      <a:pPr lvl="0">
                        <a:buNone/>
                      </a:pPr>
                      <a:r>
                        <a:rPr lang="en-US" sz="1400" b="0" i="0" u="none" strike="noStrike" noProof="0">
                          <a:latin typeface="Times New Roman"/>
                        </a:rPr>
                        <a:t>Used deep Q-learning for optimizing drone/vehicle delivery routes</a:t>
                      </a:r>
                      <a:endParaRPr lang="en-US">
                        <a:latin typeface="Times New Roman"/>
                      </a:endParaRPr>
                    </a:p>
                  </a:txBody>
                  <a:tcPr/>
                </a:tc>
                <a:tc>
                  <a:txBody>
                    <a:bodyPr/>
                    <a:lstStyle/>
                    <a:p>
                      <a:pPr lvl="0">
                        <a:buNone/>
                      </a:pPr>
                      <a:r>
                        <a:rPr lang="en-US" sz="1400" b="0" i="0" u="none" strike="noStrike" noProof="0">
                          <a:latin typeface="Times New Roman"/>
                        </a:rPr>
                        <a:t>Difficulty optimizing same-day delivery under changing demands</a:t>
                      </a:r>
                      <a:endParaRPr lang="en-US">
                        <a:latin typeface="Times New Roman"/>
                      </a:endParaRPr>
                    </a:p>
                  </a:txBody>
                  <a:tcPr/>
                </a:tc>
                <a:extLst>
                  <a:ext uri="{0D108BD9-81ED-4DB2-BD59-A6C34878D82A}">
                    <a16:rowId xmlns:a16="http://schemas.microsoft.com/office/drawing/2014/main" val="763628356"/>
                  </a:ext>
                </a:extLst>
              </a:tr>
            </a:tbl>
          </a:graphicData>
        </a:graphic>
      </p:graphicFrame>
    </p:spTree>
    <p:extLst>
      <p:ext uri="{BB962C8B-B14F-4D97-AF65-F5344CB8AC3E}">
        <p14:creationId xmlns:p14="http://schemas.microsoft.com/office/powerpoint/2010/main" val="707642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2EA8-C224-412E-44D5-8DF285E3BAD3}"/>
              </a:ext>
            </a:extLst>
          </p:cNvPr>
          <p:cNvSpPr>
            <a:spLocks noGrp="1"/>
          </p:cNvSpPr>
          <p:nvPr>
            <p:ph type="title"/>
          </p:nvPr>
        </p:nvSpPr>
        <p:spPr/>
        <p:txBody>
          <a:bodyPr/>
          <a:lstStyle/>
          <a:p>
            <a:r>
              <a:rPr lang="en-US">
                <a:latin typeface="Verdana"/>
                <a:ea typeface="Verdana"/>
              </a:rPr>
              <a:t>Findings For Literature Survey</a:t>
            </a:r>
            <a:endParaRPr lang="en-US" b="0">
              <a:solidFill>
                <a:srgbClr val="000000"/>
              </a:solidFill>
              <a:latin typeface="Verdana"/>
              <a:ea typeface="Verdana"/>
            </a:endParaRPr>
          </a:p>
        </p:txBody>
      </p:sp>
      <p:graphicFrame>
        <p:nvGraphicFramePr>
          <p:cNvPr id="4" name="Content Placeholder 3">
            <a:extLst>
              <a:ext uri="{FF2B5EF4-FFF2-40B4-BE49-F238E27FC236}">
                <a16:creationId xmlns:a16="http://schemas.microsoft.com/office/drawing/2014/main" id="{6C648F2F-8B0F-BB68-9AC7-24E222425358}"/>
              </a:ext>
            </a:extLst>
          </p:cNvPr>
          <p:cNvGraphicFramePr>
            <a:graphicFrameLocks noGrp="1"/>
          </p:cNvGraphicFramePr>
          <p:nvPr>
            <p:ph idx="1"/>
            <p:extLst>
              <p:ext uri="{D42A27DB-BD31-4B8C-83A1-F6EECF244321}">
                <p14:modId xmlns:p14="http://schemas.microsoft.com/office/powerpoint/2010/main" val="823798521"/>
              </p:ext>
            </p:extLst>
          </p:nvPr>
        </p:nvGraphicFramePr>
        <p:xfrm>
          <a:off x="812800" y="1143000"/>
          <a:ext cx="10667984" cy="2194560"/>
        </p:xfrm>
        <a:graphic>
          <a:graphicData uri="http://schemas.openxmlformats.org/drawingml/2006/table">
            <a:tbl>
              <a:tblPr firstRow="1" bandRow="1">
                <a:tableStyleId>{5940675A-B579-460E-94D1-54222C63F5DA}</a:tableStyleId>
              </a:tblPr>
              <a:tblGrid>
                <a:gridCol w="869242">
                  <a:extLst>
                    <a:ext uri="{9D8B030D-6E8A-4147-A177-3AD203B41FA5}">
                      <a16:colId xmlns:a16="http://schemas.microsoft.com/office/drawing/2014/main" val="3992780397"/>
                    </a:ext>
                  </a:extLst>
                </a:gridCol>
                <a:gridCol w="993422">
                  <a:extLst>
                    <a:ext uri="{9D8B030D-6E8A-4147-A177-3AD203B41FA5}">
                      <a16:colId xmlns:a16="http://schemas.microsoft.com/office/drawing/2014/main" val="2061402602"/>
                    </a:ext>
                  </a:extLst>
                </a:gridCol>
                <a:gridCol w="2111019">
                  <a:extLst>
                    <a:ext uri="{9D8B030D-6E8A-4147-A177-3AD203B41FA5}">
                      <a16:colId xmlns:a16="http://schemas.microsoft.com/office/drawing/2014/main" val="3941730959"/>
                    </a:ext>
                  </a:extLst>
                </a:gridCol>
                <a:gridCol w="3183466">
                  <a:extLst>
                    <a:ext uri="{9D8B030D-6E8A-4147-A177-3AD203B41FA5}">
                      <a16:colId xmlns:a16="http://schemas.microsoft.com/office/drawing/2014/main" val="2813612757"/>
                    </a:ext>
                  </a:extLst>
                </a:gridCol>
                <a:gridCol w="3510835">
                  <a:extLst>
                    <a:ext uri="{9D8B030D-6E8A-4147-A177-3AD203B41FA5}">
                      <a16:colId xmlns:a16="http://schemas.microsoft.com/office/drawing/2014/main" val="3231662408"/>
                    </a:ext>
                  </a:extLst>
                </a:gridCol>
              </a:tblGrid>
              <a:tr h="370840">
                <a:tc>
                  <a:txBody>
                    <a:bodyPr/>
                    <a:lstStyle/>
                    <a:p>
                      <a:pPr lvl="0">
                        <a:buNone/>
                      </a:pPr>
                      <a:r>
                        <a:rPr lang="en-US" sz="1800" b="1">
                          <a:latin typeface="Times New Roman"/>
                        </a:rPr>
                        <a:t>S.NO</a:t>
                      </a:r>
                      <a:endParaRPr lang="en-US">
                        <a:latin typeface="Times New Roman"/>
                      </a:endParaRPr>
                    </a:p>
                  </a:txBody>
                  <a:tcPr/>
                </a:tc>
                <a:tc>
                  <a:txBody>
                    <a:bodyPr/>
                    <a:lstStyle/>
                    <a:p>
                      <a:pPr lvl="0">
                        <a:buNone/>
                      </a:pPr>
                      <a:r>
                        <a:rPr lang="en-US" sz="1800" b="1">
                          <a:latin typeface="Times New Roman"/>
                        </a:rPr>
                        <a:t>YEAR</a:t>
                      </a:r>
                      <a:endParaRPr lang="en-US">
                        <a:latin typeface="Times New Roman"/>
                      </a:endParaRPr>
                    </a:p>
                  </a:txBody>
                  <a:tcPr/>
                </a:tc>
                <a:tc>
                  <a:txBody>
                    <a:bodyPr/>
                    <a:lstStyle/>
                    <a:p>
                      <a:pPr lvl="0">
                        <a:buNone/>
                      </a:pPr>
                      <a:r>
                        <a:rPr lang="en-US" sz="1800" b="1">
                          <a:latin typeface="Times New Roman"/>
                        </a:rPr>
                        <a:t>AUTHORS</a:t>
                      </a:r>
                      <a:endParaRPr lang="en-US">
                        <a:latin typeface="Times New Roman"/>
                      </a:endParaRPr>
                    </a:p>
                  </a:txBody>
                  <a:tcPr/>
                </a:tc>
                <a:tc>
                  <a:txBody>
                    <a:bodyPr/>
                    <a:lstStyle/>
                    <a:p>
                      <a:pPr lvl="0">
                        <a:buNone/>
                      </a:pPr>
                      <a:r>
                        <a:rPr lang="en-US" sz="1800" b="1">
                          <a:latin typeface="Times New Roman"/>
                        </a:rPr>
                        <a:t>IMPLEMENTATION</a:t>
                      </a:r>
                      <a:endParaRPr lang="en-US"/>
                    </a:p>
                  </a:txBody>
                  <a:tcPr/>
                </a:tc>
                <a:tc>
                  <a:txBody>
                    <a:bodyPr/>
                    <a:lstStyle/>
                    <a:p>
                      <a:pPr lvl="0">
                        <a:buNone/>
                      </a:pPr>
                      <a:r>
                        <a:rPr lang="en-US" sz="1800" b="1">
                          <a:latin typeface="Times New Roman"/>
                        </a:rPr>
                        <a:t>WHAT PROBLEM THEY FACED</a:t>
                      </a:r>
                      <a:endParaRPr lang="en-US"/>
                    </a:p>
                  </a:txBody>
                  <a:tcPr/>
                </a:tc>
                <a:extLst>
                  <a:ext uri="{0D108BD9-81ED-4DB2-BD59-A6C34878D82A}">
                    <a16:rowId xmlns:a16="http://schemas.microsoft.com/office/drawing/2014/main" val="844298441"/>
                  </a:ext>
                </a:extLst>
              </a:tr>
              <a:tr h="370840">
                <a:tc>
                  <a:txBody>
                    <a:bodyPr/>
                    <a:lstStyle/>
                    <a:p>
                      <a:pPr lvl="0">
                        <a:buNone/>
                      </a:pPr>
                      <a:r>
                        <a:rPr lang="en-US" sz="1400">
                          <a:latin typeface="Times New Roman"/>
                        </a:rPr>
                        <a:t>8</a:t>
                      </a:r>
                      <a:endParaRPr lang="en-US"/>
                    </a:p>
                  </a:txBody>
                  <a:tcPr/>
                </a:tc>
                <a:tc>
                  <a:txBody>
                    <a:bodyPr/>
                    <a:lstStyle/>
                    <a:p>
                      <a:pPr lvl="0">
                        <a:buNone/>
                      </a:pPr>
                      <a:r>
                        <a:rPr lang="en-US" sz="1400">
                          <a:latin typeface="Times New Roman"/>
                        </a:rPr>
                        <a:t>2023</a:t>
                      </a:r>
                      <a:endParaRPr lang="en-US"/>
                    </a:p>
                  </a:txBody>
                  <a:tcPr/>
                </a:tc>
                <a:tc>
                  <a:txBody>
                    <a:bodyPr/>
                    <a:lstStyle/>
                    <a:p>
                      <a:pPr lvl="0" algn="l">
                        <a:lnSpc>
                          <a:spcPct val="100000"/>
                        </a:lnSpc>
                        <a:spcBef>
                          <a:spcPts val="0"/>
                        </a:spcBef>
                        <a:spcAft>
                          <a:spcPts val="0"/>
                        </a:spcAft>
                        <a:buNone/>
                      </a:pPr>
                      <a:r>
                        <a:rPr lang="en-US" sz="1400">
                          <a:latin typeface="Times New Roman"/>
                        </a:rPr>
                        <a:t>Patel &amp; Kumar</a:t>
                      </a:r>
                      <a:endParaRPr lang="en-US"/>
                    </a:p>
                  </a:txBody>
                  <a:tcPr/>
                </a:tc>
                <a:tc>
                  <a:txBody>
                    <a:bodyPr/>
                    <a:lstStyle/>
                    <a:p>
                      <a:pPr lvl="0">
                        <a:buNone/>
                      </a:pPr>
                      <a:r>
                        <a:rPr lang="en-US" sz="1400" b="0" i="0" u="none" strike="noStrike" noProof="0">
                          <a:latin typeface="Times New Roman"/>
                        </a:rPr>
                        <a:t>Developed Kotlin-based public service apps</a:t>
                      </a:r>
                      <a:endParaRPr lang="en-US">
                        <a:latin typeface="Times New Roman"/>
                      </a:endParaRPr>
                    </a:p>
                  </a:txBody>
                  <a:tcPr/>
                </a:tc>
                <a:tc>
                  <a:txBody>
                    <a:bodyPr/>
                    <a:lstStyle/>
                    <a:p>
                      <a:pPr lvl="0">
                        <a:buNone/>
                      </a:pPr>
                      <a:r>
                        <a:rPr lang="en-US" sz="1400" b="0" i="0" u="none" strike="noStrike" noProof="0">
                          <a:latin typeface="Times New Roman"/>
                        </a:rPr>
                        <a:t>Previous tech stacks weren’t mobile-optimized and lacked UI responsiveness</a:t>
                      </a:r>
                      <a:endParaRPr lang="en-US">
                        <a:latin typeface="Times New Roman"/>
                      </a:endParaRPr>
                    </a:p>
                  </a:txBody>
                  <a:tcPr/>
                </a:tc>
                <a:extLst>
                  <a:ext uri="{0D108BD9-81ED-4DB2-BD59-A6C34878D82A}">
                    <a16:rowId xmlns:a16="http://schemas.microsoft.com/office/drawing/2014/main" val="1003545821"/>
                  </a:ext>
                </a:extLst>
              </a:tr>
              <a:tr h="370840">
                <a:tc>
                  <a:txBody>
                    <a:bodyPr/>
                    <a:lstStyle/>
                    <a:p>
                      <a:pPr lvl="0">
                        <a:buNone/>
                      </a:pPr>
                      <a:r>
                        <a:rPr lang="en-US" sz="1400">
                          <a:latin typeface="Times New Roman"/>
                        </a:rPr>
                        <a:t>9</a:t>
                      </a:r>
                      <a:endParaRPr lang="en-US"/>
                    </a:p>
                  </a:txBody>
                  <a:tcPr/>
                </a:tc>
                <a:tc>
                  <a:txBody>
                    <a:bodyPr/>
                    <a:lstStyle/>
                    <a:p>
                      <a:pPr lvl="0">
                        <a:buNone/>
                      </a:pPr>
                      <a:r>
                        <a:rPr lang="en-US" sz="1400">
                          <a:latin typeface="Times New Roman"/>
                        </a:rPr>
                        <a:t>2024</a:t>
                      </a:r>
                    </a:p>
                  </a:txBody>
                  <a:tcPr/>
                </a:tc>
                <a:tc>
                  <a:txBody>
                    <a:bodyPr/>
                    <a:lstStyle/>
                    <a:p>
                      <a:pPr lvl="0" algn="l">
                        <a:lnSpc>
                          <a:spcPct val="100000"/>
                        </a:lnSpc>
                        <a:spcBef>
                          <a:spcPts val="0"/>
                        </a:spcBef>
                        <a:spcAft>
                          <a:spcPts val="0"/>
                        </a:spcAft>
                        <a:buNone/>
                      </a:pPr>
                      <a:r>
                        <a:rPr lang="en-US" sz="1400" b="0" i="0" u="none" strike="noStrike" noProof="0">
                          <a:latin typeface="Times New Roman"/>
                        </a:rPr>
                        <a:t>Chen, Men, Fuster &amp; Osorio</a:t>
                      </a:r>
                      <a:endParaRPr lang="en-US" sz="1400">
                        <a:latin typeface="Times New Roman"/>
                      </a:endParaRPr>
                    </a:p>
                  </a:txBody>
                  <a:tcPr/>
                </a:tc>
                <a:tc>
                  <a:txBody>
                    <a:bodyPr/>
                    <a:lstStyle/>
                    <a:p>
                      <a:pPr lvl="0">
                        <a:buNone/>
                      </a:pPr>
                      <a:r>
                        <a:rPr lang="en-US" sz="1400" b="0" i="0" u="none" strike="noStrike" noProof="0">
                          <a:latin typeface="Times New Roman"/>
                        </a:rPr>
                        <a:t>Reviewed AI in sustainable logistics systems</a:t>
                      </a:r>
                      <a:endParaRPr lang="en-US" sz="1400">
                        <a:latin typeface="Times New Roman"/>
                      </a:endParaRPr>
                    </a:p>
                  </a:txBody>
                  <a:tcPr/>
                </a:tc>
                <a:tc>
                  <a:txBody>
                    <a:bodyPr/>
                    <a:lstStyle/>
                    <a:p>
                      <a:pPr lvl="0">
                        <a:buNone/>
                      </a:pPr>
                      <a:r>
                        <a:rPr lang="en-US" sz="1400" b="0" i="0" u="none" strike="noStrike" noProof="0">
                          <a:latin typeface="Times New Roman"/>
                        </a:rPr>
                        <a:t>Balancing sustainability with logistics efficiency was challenging</a:t>
                      </a:r>
                      <a:endParaRPr lang="en-US" sz="1400">
                        <a:latin typeface="Times New Roman"/>
                      </a:endParaRPr>
                    </a:p>
                  </a:txBody>
                  <a:tcPr/>
                </a:tc>
                <a:extLst>
                  <a:ext uri="{0D108BD9-81ED-4DB2-BD59-A6C34878D82A}">
                    <a16:rowId xmlns:a16="http://schemas.microsoft.com/office/drawing/2014/main" val="2308311818"/>
                  </a:ext>
                </a:extLst>
              </a:tr>
              <a:tr h="370840">
                <a:tc>
                  <a:txBody>
                    <a:bodyPr/>
                    <a:lstStyle/>
                    <a:p>
                      <a:pPr lvl="0">
                        <a:buNone/>
                      </a:pPr>
                      <a:r>
                        <a:rPr lang="en-US" sz="1400">
                          <a:latin typeface="Times New Roman"/>
                        </a:rPr>
                        <a:t>10</a:t>
                      </a:r>
                      <a:endParaRPr lang="en-US"/>
                    </a:p>
                  </a:txBody>
                  <a:tcPr/>
                </a:tc>
                <a:tc>
                  <a:txBody>
                    <a:bodyPr/>
                    <a:lstStyle/>
                    <a:p>
                      <a:pPr lvl="0">
                        <a:buNone/>
                      </a:pPr>
                      <a:r>
                        <a:rPr lang="en-US" sz="1400">
                          <a:latin typeface="Times New Roman"/>
                        </a:rPr>
                        <a:t>2025</a:t>
                      </a:r>
                      <a:endParaRPr lang="en-US"/>
                    </a:p>
                  </a:txBody>
                  <a:tcPr/>
                </a:tc>
                <a:tc>
                  <a:txBody>
                    <a:bodyPr/>
                    <a:lstStyle/>
                    <a:p>
                      <a:pPr lvl="0" algn="l">
                        <a:lnSpc>
                          <a:spcPct val="100000"/>
                        </a:lnSpc>
                        <a:spcBef>
                          <a:spcPts val="0"/>
                        </a:spcBef>
                        <a:spcAft>
                          <a:spcPts val="0"/>
                        </a:spcAft>
                        <a:buNone/>
                      </a:pPr>
                      <a:r>
                        <a:rPr lang="en-US" sz="1400" b="0" i="0" u="none" strike="noStrike" noProof="0">
                          <a:latin typeface="Times New Roman"/>
                        </a:rPr>
                        <a:t>Agrawal &amp; Banerjee</a:t>
                      </a:r>
                      <a:endParaRPr lang="en-US" sz="1400">
                        <a:latin typeface="Times New Roman"/>
                      </a:endParaRPr>
                    </a:p>
                  </a:txBody>
                  <a:tcPr/>
                </a:tc>
                <a:tc>
                  <a:txBody>
                    <a:bodyPr/>
                    <a:lstStyle/>
                    <a:p>
                      <a:pPr lvl="0">
                        <a:buNone/>
                      </a:pPr>
                      <a:r>
                        <a:rPr lang="en-US" sz="1400" b="0" i="0" u="none" strike="noStrike" noProof="0">
                          <a:latin typeface="Times New Roman"/>
                        </a:rPr>
                        <a:t>Created AI-based dynamic routing for government deliveries</a:t>
                      </a:r>
                      <a:endParaRPr lang="en-US" sz="1400">
                        <a:latin typeface="Times New Roman"/>
                      </a:endParaRPr>
                    </a:p>
                  </a:txBody>
                  <a:tcPr/>
                </a:tc>
                <a:tc>
                  <a:txBody>
                    <a:bodyPr/>
                    <a:lstStyle/>
                    <a:p>
                      <a:pPr lvl="0">
                        <a:buNone/>
                      </a:pPr>
                      <a:r>
                        <a:rPr lang="en-US" sz="1400" b="0" i="0" u="none" strike="noStrike" noProof="0">
                          <a:latin typeface="Times New Roman"/>
                        </a:rPr>
                        <a:t>Static routes delayed responses in government service logistics</a:t>
                      </a:r>
                      <a:endParaRPr lang="en-US" sz="1400">
                        <a:latin typeface="Times New Roman"/>
                      </a:endParaRPr>
                    </a:p>
                  </a:txBody>
                  <a:tcPr/>
                </a:tc>
                <a:extLst>
                  <a:ext uri="{0D108BD9-81ED-4DB2-BD59-A6C34878D82A}">
                    <a16:rowId xmlns:a16="http://schemas.microsoft.com/office/drawing/2014/main" val="2257994260"/>
                  </a:ext>
                </a:extLst>
              </a:tr>
            </a:tbl>
          </a:graphicData>
        </a:graphic>
      </p:graphicFrame>
    </p:spTree>
    <p:extLst>
      <p:ext uri="{BB962C8B-B14F-4D97-AF65-F5344CB8AC3E}">
        <p14:creationId xmlns:p14="http://schemas.microsoft.com/office/powerpoint/2010/main" val="2063625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Proposed Method</a:t>
            </a:r>
          </a:p>
        </p:txBody>
      </p:sp>
      <p:sp>
        <p:nvSpPr>
          <p:cNvPr id="3" name="Content Placeholder 2"/>
          <p:cNvSpPr>
            <a:spLocks noGrp="1"/>
          </p:cNvSpPr>
          <p:nvPr>
            <p:ph idx="1"/>
          </p:nvPr>
        </p:nvSpPr>
        <p:spPr>
          <a:xfrm>
            <a:off x="812800" y="1132841"/>
            <a:ext cx="10668000" cy="4952997"/>
          </a:xfrm>
        </p:spPr>
        <p:txBody>
          <a:bodyPr vert="horz" lIns="91440" tIns="45720" rIns="91440" bIns="45720" rtlCol="0" anchor="t">
            <a:normAutofit/>
          </a:bodyPr>
          <a:lstStyle/>
          <a:p>
            <a:pPr algn="just">
              <a:lnSpc>
                <a:spcPct val="170000"/>
              </a:lnSpc>
              <a:buNone/>
            </a:pPr>
            <a:r>
              <a:rPr lang="en-US" sz="2000" dirty="0">
                <a:latin typeface="Times New Roman"/>
                <a:ea typeface="Verdana"/>
                <a:cs typeface="Times New Roman"/>
              </a:rPr>
              <a:t>Develop an Android app using Kotlin with:</a:t>
            </a:r>
            <a:endParaRPr lang="en-US" sz="2000">
              <a:latin typeface="Times New Roman"/>
            </a:endParaRPr>
          </a:p>
          <a:p>
            <a:pPr algn="just">
              <a:lnSpc>
                <a:spcPct val="170000"/>
              </a:lnSpc>
            </a:pPr>
            <a:r>
              <a:rPr lang="en-US" sz="2000" dirty="0">
                <a:latin typeface="Times New Roman"/>
                <a:ea typeface="Verdana"/>
                <a:cs typeface="Times New Roman"/>
              </a:rPr>
              <a:t>AI chatbot (Gemini) for user support.</a:t>
            </a:r>
          </a:p>
          <a:p>
            <a:pPr algn="just">
              <a:lnSpc>
                <a:spcPct val="170000"/>
              </a:lnSpc>
            </a:pPr>
            <a:r>
              <a:rPr lang="en-US" sz="2000" dirty="0">
                <a:latin typeface="Times New Roman"/>
                <a:ea typeface="Verdana"/>
                <a:cs typeface="Times New Roman"/>
              </a:rPr>
              <a:t>Geo-mapping of post office locations.</a:t>
            </a:r>
            <a:endParaRPr lang="en-US" sz="2000">
              <a:latin typeface="Times New Roman"/>
              <a:ea typeface="Verdana"/>
            </a:endParaRPr>
          </a:p>
          <a:p>
            <a:pPr algn="just">
              <a:lnSpc>
                <a:spcPct val="170000"/>
              </a:lnSpc>
            </a:pPr>
            <a:r>
              <a:rPr lang="en-US" sz="2000" dirty="0">
                <a:latin typeface="Times New Roman"/>
                <a:ea typeface="Verdana"/>
                <a:cs typeface="Times New Roman"/>
              </a:rPr>
              <a:t>Admin panel for updates and complaint management.</a:t>
            </a:r>
          </a:p>
          <a:p>
            <a:pPr algn="just">
              <a:lnSpc>
                <a:spcPct val="170000"/>
              </a:lnSpc>
            </a:pPr>
            <a:r>
              <a:rPr lang="en-US" sz="2000" dirty="0">
                <a:latin typeface="Times New Roman"/>
                <a:ea typeface="Verdana"/>
                <a:cs typeface="Times New Roman"/>
              </a:rPr>
              <a:t>Search Post Offices.</a:t>
            </a:r>
          </a:p>
          <a:p>
            <a:pPr algn="just">
              <a:lnSpc>
                <a:spcPct val="170000"/>
              </a:lnSpc>
            </a:pPr>
            <a:r>
              <a:rPr lang="en-US" sz="2000" dirty="0">
                <a:latin typeface="Times New Roman"/>
                <a:ea typeface="Verdana"/>
                <a:cs typeface="Times New Roman"/>
              </a:rPr>
              <a:t>Direct navigation, calling, and interactive UI for users.</a:t>
            </a:r>
            <a:endParaRPr lang="en-US">
              <a:latin typeface="Times New Roman"/>
              <a:ea typeface="Verdana"/>
            </a:endParaRPr>
          </a:p>
          <a:p>
            <a:pPr marL="0" indent="0" algn="just">
              <a:buNone/>
            </a:pPr>
            <a:endParaRPr lang="en-US" sz="2000">
              <a:latin typeface="Times New Roman"/>
              <a:cs typeface="Times New Roman"/>
            </a:endParaRPr>
          </a:p>
        </p:txBody>
      </p:sp>
    </p:spTree>
    <p:extLst>
      <p:ext uri="{BB962C8B-B14F-4D97-AF65-F5344CB8AC3E}">
        <p14:creationId xmlns:p14="http://schemas.microsoft.com/office/powerpoint/2010/main" val="265961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46DD-BC1D-2F02-4FC2-55C6807F244C}"/>
              </a:ext>
            </a:extLst>
          </p:cNvPr>
          <p:cNvSpPr>
            <a:spLocks noGrp="1"/>
          </p:cNvSpPr>
          <p:nvPr>
            <p:ph type="title"/>
          </p:nvPr>
        </p:nvSpPr>
        <p:spPr/>
        <p:txBody>
          <a:bodyPr/>
          <a:lstStyle/>
          <a:p>
            <a:r>
              <a:rPr lang="en-GB"/>
              <a:t>Project flow</a:t>
            </a:r>
            <a:endParaRPr lang="en-US" b="0">
              <a:solidFill>
                <a:srgbClr val="000000"/>
              </a:solidFill>
            </a:endParaRPr>
          </a:p>
        </p:txBody>
      </p:sp>
      <p:pic>
        <p:nvPicPr>
          <p:cNvPr id="6" name="Content Placeholder 5">
            <a:extLst>
              <a:ext uri="{FF2B5EF4-FFF2-40B4-BE49-F238E27FC236}">
                <a16:creationId xmlns:a16="http://schemas.microsoft.com/office/drawing/2014/main" id="{4BEF8EB4-BEF5-5BCF-DF3E-F4D02D64A4B8}"/>
              </a:ext>
            </a:extLst>
          </p:cNvPr>
          <p:cNvPicPr>
            <a:picLocks noGrp="1" noChangeAspect="1"/>
          </p:cNvPicPr>
          <p:nvPr>
            <p:ph idx="1"/>
          </p:nvPr>
        </p:nvPicPr>
        <p:blipFill>
          <a:blip r:embed="rId2"/>
          <a:stretch>
            <a:fillRect/>
          </a:stretch>
        </p:blipFill>
        <p:spPr>
          <a:xfrm>
            <a:off x="4432301" y="1143001"/>
            <a:ext cx="3428998" cy="4952997"/>
          </a:xfrm>
        </p:spPr>
      </p:pic>
    </p:spTree>
    <p:extLst>
      <p:ext uri="{BB962C8B-B14F-4D97-AF65-F5344CB8AC3E}">
        <p14:creationId xmlns:p14="http://schemas.microsoft.com/office/powerpoint/2010/main" val="1984792533"/>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docProps/app.xml><?xml version="1.0" encoding="utf-8"?>
<Properties xmlns="http://schemas.openxmlformats.org/officeDocument/2006/extended-properties" xmlns:vt="http://schemas.openxmlformats.org/officeDocument/2006/docPropsVTypes">
  <Template>Bioinformatics</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Bioinformatics</vt:lpstr>
      <vt:lpstr>         AI-Powered Delivery Post Office Identification System</vt:lpstr>
      <vt:lpstr>Introduction</vt:lpstr>
      <vt:lpstr>Problem Statement</vt:lpstr>
      <vt:lpstr>Literature Review</vt:lpstr>
      <vt:lpstr>Literature Review</vt:lpstr>
      <vt:lpstr>Findings For Literature Survey</vt:lpstr>
      <vt:lpstr>Findings For Literature Survey</vt:lpstr>
      <vt:lpstr>Proposed Method</vt:lpstr>
      <vt:lpstr>Project flow</vt:lpstr>
      <vt:lpstr>Objectives</vt:lpstr>
      <vt:lpstr>Methodology</vt:lpstr>
      <vt:lpstr>Timeline of Project</vt:lpstr>
      <vt:lpstr>Expected Outcomes</vt:lpstr>
      <vt:lpstr>GitHub Link</vt:lpstr>
      <vt:lpstr>Conclusion</vt:lpstr>
      <vt:lpstr>References</vt:lpstr>
      <vt:lpstr>Outputs</vt:lpstr>
      <vt:lpstr>Outputs</vt:lpstr>
      <vt:lpstr>Outputs</vt:lpstr>
      <vt:lpstr>Outputs</vt:lpstr>
      <vt:lpstr>Sustainable Development Goals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revision>79</cp:revision>
  <dcterms:created xsi:type="dcterms:W3CDTF">2023-03-16T03:26:27Z</dcterms:created>
  <dcterms:modified xsi:type="dcterms:W3CDTF">2025-05-05T05:25:50Z</dcterms:modified>
</cp:coreProperties>
</file>